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8229600" cx="14630400"/>
  <p:notesSz cx="8229600" cy="14630400"/>
  <p:embeddedFontLst>
    <p:embeddedFont>
      <p:font typeface="Nunito"/>
      <p:regular r:id="rId31"/>
      <p:bold r:id="rId32"/>
      <p:italic r:id="rId33"/>
      <p:boldItalic r:id="rId34"/>
    </p:embeddedFont>
    <p:embeddedFont>
      <p:font typeface="Roboto Light"/>
      <p:regular r:id="rId35"/>
      <p:bold r:id="rId36"/>
      <p:italic r:id="rId37"/>
      <p:boldItalic r:id="rId38"/>
    </p:embeddedFont>
    <p:embeddedFont>
      <p:font typeface="Red Hat Text"/>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4400DAC-185B-4C7A-A9A1-AF9ECFC1EAF5}">
  <a:tblStyle styleId="{04400DAC-185B-4C7A-A9A1-AF9ECFC1EAF5}"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edHatText-bold.fntdata"/><Relationship Id="rId20" Type="http://schemas.openxmlformats.org/officeDocument/2006/relationships/slide" Target="slides/slide15.xml"/><Relationship Id="rId42" Type="http://schemas.openxmlformats.org/officeDocument/2006/relationships/font" Target="fonts/RedHatText-boldItalic.fntdata"/><Relationship Id="rId41" Type="http://schemas.openxmlformats.org/officeDocument/2006/relationships/font" Target="fonts/RedHatText-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Nunito-italic.fntdata"/><Relationship Id="rId10" Type="http://schemas.openxmlformats.org/officeDocument/2006/relationships/slide" Target="slides/slide5.xml"/><Relationship Id="rId32" Type="http://schemas.openxmlformats.org/officeDocument/2006/relationships/font" Target="fonts/Nunito-bold.fntdata"/><Relationship Id="rId13" Type="http://schemas.openxmlformats.org/officeDocument/2006/relationships/slide" Target="slides/slide8.xml"/><Relationship Id="rId35" Type="http://schemas.openxmlformats.org/officeDocument/2006/relationships/font" Target="fonts/RobotoLight-regular.fntdata"/><Relationship Id="rId12" Type="http://schemas.openxmlformats.org/officeDocument/2006/relationships/slide" Target="slides/slide7.xml"/><Relationship Id="rId34" Type="http://schemas.openxmlformats.org/officeDocument/2006/relationships/font" Target="fonts/Nunito-boldItalic.fntdata"/><Relationship Id="rId15" Type="http://schemas.openxmlformats.org/officeDocument/2006/relationships/slide" Target="slides/slide10.xml"/><Relationship Id="rId37" Type="http://schemas.openxmlformats.org/officeDocument/2006/relationships/font" Target="fonts/RobotoLight-italic.fntdata"/><Relationship Id="rId14" Type="http://schemas.openxmlformats.org/officeDocument/2006/relationships/slide" Target="slides/slide9.xml"/><Relationship Id="rId36" Type="http://schemas.openxmlformats.org/officeDocument/2006/relationships/font" Target="fonts/RobotoLight-bold.fntdata"/><Relationship Id="rId17" Type="http://schemas.openxmlformats.org/officeDocument/2006/relationships/slide" Target="slides/slide12.xml"/><Relationship Id="rId39" Type="http://schemas.openxmlformats.org/officeDocument/2006/relationships/font" Target="fonts/RedHatText-regular.fntdata"/><Relationship Id="rId16" Type="http://schemas.openxmlformats.org/officeDocument/2006/relationships/slide" Target="slides/slide11.xml"/><Relationship Id="rId38" Type="http://schemas.openxmlformats.org/officeDocument/2006/relationships/font" Target="fonts/RobotoLigh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1aeaeda6ec_0_0:notes"/>
          <p:cNvSpPr/>
          <p:nvPr>
            <p:ph idx="2" type="sldImg"/>
          </p:nvPr>
        </p:nvSpPr>
        <p:spPr>
          <a:xfrm>
            <a:off x="1371850" y="1097275"/>
            <a:ext cx="5486700" cy="5486400"/>
          </a:xfrm>
          <a:custGeom>
            <a:rect b="b" l="l" r="r" t="t"/>
            <a:pathLst>
              <a:path extrusionOk="0" h="120000" w="120000">
                <a:moveTo>
                  <a:pt x="0" y="0"/>
                </a:moveTo>
                <a:lnTo>
                  <a:pt x="120000" y="0"/>
                </a:lnTo>
                <a:lnTo>
                  <a:pt x="120000" y="120000"/>
                </a:lnTo>
                <a:lnTo>
                  <a:pt x="0" y="120000"/>
                </a:lnTo>
                <a:close/>
              </a:path>
            </a:pathLst>
          </a:custGeom>
        </p:spPr>
      </p:sp>
      <p:sp>
        <p:nvSpPr>
          <p:cNvPr id="98" name="Google Shape;98;g31aeaeda6ec_0_0:notes"/>
          <p:cNvSpPr txBox="1"/>
          <p:nvPr>
            <p:ph idx="1" type="body"/>
          </p:nvPr>
        </p:nvSpPr>
        <p:spPr>
          <a:xfrm>
            <a:off x="822950" y="6949425"/>
            <a:ext cx="6583800" cy="65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8: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9: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9: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0: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0: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1: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2: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2: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3: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4: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3" name="Google Shape;203;p1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04" name="Google Shape;204;p1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6" name="Google Shape;226;p1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27" name="Google Shape;227;p1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7: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1" name="Google Shape;241;p17: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42" name="Google Shape;242;p17: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4" name="Google Shape;104;p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05" name="Google Shape;105;p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800" u="none" cap="none" strike="noStrike">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0" name="Google Shape;260;p1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61" name="Google Shape;261;p1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9: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79" name="Google Shape;279;p19: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80" name="Google Shape;280;p19: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2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1" name="Google Shape;291;p2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92" name="Google Shape;292;p20: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0" name="Google Shape;310;p2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311" name="Google Shape;311;p2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2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0" name="Google Shape;330;p2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331" name="Google Shape;331;p2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2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49" name="Google Shape;349;p2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350" name="Google Shape;350;p2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2: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3: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1aeb59b719_0_9:notes"/>
          <p:cNvSpPr txBox="1"/>
          <p:nvPr>
            <p:ph idx="1" type="body"/>
          </p:nvPr>
        </p:nvSpPr>
        <p:spPr>
          <a:xfrm>
            <a:off x="822950" y="6949425"/>
            <a:ext cx="6583800" cy="65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31aeb59b719_0_9:notes"/>
          <p:cNvSpPr/>
          <p:nvPr>
            <p:ph idx="2" type="sldImg"/>
          </p:nvPr>
        </p:nvSpPr>
        <p:spPr>
          <a:xfrm>
            <a:off x="1371850" y="1097275"/>
            <a:ext cx="548670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4: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5: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6: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7: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498733" y="1191320"/>
            <a:ext cx="13632900" cy="3284100"/>
          </a:xfrm>
          <a:prstGeom prst="rect">
            <a:avLst/>
          </a:prstGeom>
        </p:spPr>
        <p:txBody>
          <a:bodyPr anchorCtr="0" anchor="b" bIns="146275" lIns="146275" spcFirstLastPara="1" rIns="146275" wrap="square" tIns="146275">
            <a:normAutofit/>
          </a:bodyPr>
          <a:lstStyle>
            <a:lvl1pPr lvl="0" algn="ctr">
              <a:spcBef>
                <a:spcPts val="0"/>
              </a:spcBef>
              <a:spcAft>
                <a:spcPts val="0"/>
              </a:spcAft>
              <a:buSzPts val="8300"/>
              <a:buNone/>
              <a:defRPr sz="8300"/>
            </a:lvl1pPr>
            <a:lvl2pPr lvl="1" algn="ctr">
              <a:spcBef>
                <a:spcPts val="0"/>
              </a:spcBef>
              <a:spcAft>
                <a:spcPts val="0"/>
              </a:spcAft>
              <a:buSzPts val="8300"/>
              <a:buNone/>
              <a:defRPr sz="8300"/>
            </a:lvl2pPr>
            <a:lvl3pPr lvl="2" algn="ctr">
              <a:spcBef>
                <a:spcPts val="0"/>
              </a:spcBef>
              <a:spcAft>
                <a:spcPts val="0"/>
              </a:spcAft>
              <a:buSzPts val="8300"/>
              <a:buNone/>
              <a:defRPr sz="8300"/>
            </a:lvl3pPr>
            <a:lvl4pPr lvl="3" algn="ctr">
              <a:spcBef>
                <a:spcPts val="0"/>
              </a:spcBef>
              <a:spcAft>
                <a:spcPts val="0"/>
              </a:spcAft>
              <a:buSzPts val="8300"/>
              <a:buNone/>
              <a:defRPr sz="8300"/>
            </a:lvl4pPr>
            <a:lvl5pPr lvl="4" algn="ctr">
              <a:spcBef>
                <a:spcPts val="0"/>
              </a:spcBef>
              <a:spcAft>
                <a:spcPts val="0"/>
              </a:spcAft>
              <a:buSzPts val="8300"/>
              <a:buNone/>
              <a:defRPr sz="8300"/>
            </a:lvl5pPr>
            <a:lvl6pPr lvl="5" algn="ctr">
              <a:spcBef>
                <a:spcPts val="0"/>
              </a:spcBef>
              <a:spcAft>
                <a:spcPts val="0"/>
              </a:spcAft>
              <a:buSzPts val="8300"/>
              <a:buNone/>
              <a:defRPr sz="8300"/>
            </a:lvl6pPr>
            <a:lvl7pPr lvl="6" algn="ctr">
              <a:spcBef>
                <a:spcPts val="0"/>
              </a:spcBef>
              <a:spcAft>
                <a:spcPts val="0"/>
              </a:spcAft>
              <a:buSzPts val="8300"/>
              <a:buNone/>
              <a:defRPr sz="8300"/>
            </a:lvl7pPr>
            <a:lvl8pPr lvl="7" algn="ctr">
              <a:spcBef>
                <a:spcPts val="0"/>
              </a:spcBef>
              <a:spcAft>
                <a:spcPts val="0"/>
              </a:spcAft>
              <a:buSzPts val="8300"/>
              <a:buNone/>
              <a:defRPr sz="8300"/>
            </a:lvl8pPr>
            <a:lvl9pPr lvl="8" algn="ctr">
              <a:spcBef>
                <a:spcPts val="0"/>
              </a:spcBef>
              <a:spcAft>
                <a:spcPts val="0"/>
              </a:spcAft>
              <a:buSzPts val="8300"/>
              <a:buNone/>
              <a:defRPr sz="8300"/>
            </a:lvl9pPr>
          </a:lstStyle>
          <a:p/>
        </p:txBody>
      </p:sp>
      <p:sp>
        <p:nvSpPr>
          <p:cNvPr id="11" name="Google Shape;11;p2"/>
          <p:cNvSpPr txBox="1"/>
          <p:nvPr>
            <p:ph idx="1" type="subTitle"/>
          </p:nvPr>
        </p:nvSpPr>
        <p:spPr>
          <a:xfrm>
            <a:off x="498720" y="4534600"/>
            <a:ext cx="13632900" cy="1268100"/>
          </a:xfrm>
          <a:prstGeom prst="rect">
            <a:avLst/>
          </a:prstGeom>
        </p:spPr>
        <p:txBody>
          <a:bodyPr anchorCtr="0" anchor="t" bIns="146275" lIns="146275" spcFirstLastPara="1" rIns="146275" wrap="square" tIns="146275">
            <a:norm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2" name="Google Shape;12;p2"/>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498720" y="1769800"/>
            <a:ext cx="13632900" cy="3141600"/>
          </a:xfrm>
          <a:prstGeom prst="rect">
            <a:avLst/>
          </a:prstGeom>
        </p:spPr>
        <p:txBody>
          <a:bodyPr anchorCtr="0" anchor="b" bIns="146275" lIns="146275" spcFirstLastPara="1" rIns="146275" wrap="square" tIns="146275">
            <a:normAutofit/>
          </a:bodyPr>
          <a:lstStyle>
            <a:lvl1pPr lvl="0" algn="ctr">
              <a:spcBef>
                <a:spcPts val="0"/>
              </a:spcBef>
              <a:spcAft>
                <a:spcPts val="0"/>
              </a:spcAft>
              <a:buSzPts val="19200"/>
              <a:buNone/>
              <a:defRPr sz="19200"/>
            </a:lvl1pPr>
            <a:lvl2pPr lvl="1" algn="ctr">
              <a:spcBef>
                <a:spcPts val="0"/>
              </a:spcBef>
              <a:spcAft>
                <a:spcPts val="0"/>
              </a:spcAft>
              <a:buSzPts val="19200"/>
              <a:buNone/>
              <a:defRPr sz="19200"/>
            </a:lvl2pPr>
            <a:lvl3pPr lvl="2" algn="ctr">
              <a:spcBef>
                <a:spcPts val="0"/>
              </a:spcBef>
              <a:spcAft>
                <a:spcPts val="0"/>
              </a:spcAft>
              <a:buSzPts val="19200"/>
              <a:buNone/>
              <a:defRPr sz="19200"/>
            </a:lvl3pPr>
            <a:lvl4pPr lvl="3" algn="ctr">
              <a:spcBef>
                <a:spcPts val="0"/>
              </a:spcBef>
              <a:spcAft>
                <a:spcPts val="0"/>
              </a:spcAft>
              <a:buSzPts val="19200"/>
              <a:buNone/>
              <a:defRPr sz="19200"/>
            </a:lvl4pPr>
            <a:lvl5pPr lvl="4" algn="ctr">
              <a:spcBef>
                <a:spcPts val="0"/>
              </a:spcBef>
              <a:spcAft>
                <a:spcPts val="0"/>
              </a:spcAft>
              <a:buSzPts val="19200"/>
              <a:buNone/>
              <a:defRPr sz="19200"/>
            </a:lvl5pPr>
            <a:lvl6pPr lvl="5" algn="ctr">
              <a:spcBef>
                <a:spcPts val="0"/>
              </a:spcBef>
              <a:spcAft>
                <a:spcPts val="0"/>
              </a:spcAft>
              <a:buSzPts val="19200"/>
              <a:buNone/>
              <a:defRPr sz="19200"/>
            </a:lvl6pPr>
            <a:lvl7pPr lvl="6" algn="ctr">
              <a:spcBef>
                <a:spcPts val="0"/>
              </a:spcBef>
              <a:spcAft>
                <a:spcPts val="0"/>
              </a:spcAft>
              <a:buSzPts val="19200"/>
              <a:buNone/>
              <a:defRPr sz="19200"/>
            </a:lvl7pPr>
            <a:lvl8pPr lvl="7" algn="ctr">
              <a:spcBef>
                <a:spcPts val="0"/>
              </a:spcBef>
              <a:spcAft>
                <a:spcPts val="0"/>
              </a:spcAft>
              <a:buSzPts val="19200"/>
              <a:buNone/>
              <a:defRPr sz="19200"/>
            </a:lvl8pPr>
            <a:lvl9pPr lvl="8" algn="ctr">
              <a:spcBef>
                <a:spcPts val="0"/>
              </a:spcBef>
              <a:spcAft>
                <a:spcPts val="0"/>
              </a:spcAft>
              <a:buSzPts val="19200"/>
              <a:buNone/>
              <a:defRPr sz="19200"/>
            </a:lvl9pPr>
          </a:lstStyle>
          <a:p>
            <a:r>
              <a:t>xx%</a:t>
            </a:r>
          </a:p>
        </p:txBody>
      </p:sp>
      <p:sp>
        <p:nvSpPr>
          <p:cNvPr id="46" name="Google Shape;46;p11"/>
          <p:cNvSpPr txBox="1"/>
          <p:nvPr>
            <p:ph idx="1" type="body"/>
          </p:nvPr>
        </p:nvSpPr>
        <p:spPr>
          <a:xfrm>
            <a:off x="498720" y="5043560"/>
            <a:ext cx="13632900" cy="2081400"/>
          </a:xfrm>
          <a:prstGeom prst="rect">
            <a:avLst/>
          </a:prstGeom>
        </p:spPr>
        <p:txBody>
          <a:bodyPr anchorCtr="0" anchor="t" bIns="146275" lIns="146275" spcFirstLastPara="1" rIns="146275" wrap="square" tIns="146275">
            <a:normAutofit/>
          </a:bodyPr>
          <a:lstStyle>
            <a:lvl1pPr indent="-412750" lvl="0" marL="457200" algn="ctr">
              <a:spcBef>
                <a:spcPts val="0"/>
              </a:spcBef>
              <a:spcAft>
                <a:spcPts val="0"/>
              </a:spcAft>
              <a:buSzPts val="2900"/>
              <a:buChar char="●"/>
              <a:defRPr/>
            </a:lvl1pPr>
            <a:lvl2pPr indent="-368300" lvl="1" marL="914400" algn="ctr">
              <a:spcBef>
                <a:spcPts val="0"/>
              </a:spcBef>
              <a:spcAft>
                <a:spcPts val="0"/>
              </a:spcAft>
              <a:buSzPts val="2200"/>
              <a:buChar char="○"/>
              <a:defRPr/>
            </a:lvl2pPr>
            <a:lvl3pPr indent="-368300" lvl="2" marL="1371600" algn="ctr">
              <a:spcBef>
                <a:spcPts val="0"/>
              </a:spcBef>
              <a:spcAft>
                <a:spcPts val="0"/>
              </a:spcAft>
              <a:buSzPts val="2200"/>
              <a:buChar char="■"/>
              <a:defRPr/>
            </a:lvl3pPr>
            <a:lvl4pPr indent="-368300" lvl="3" marL="1828800" algn="ctr">
              <a:spcBef>
                <a:spcPts val="0"/>
              </a:spcBef>
              <a:spcAft>
                <a:spcPts val="0"/>
              </a:spcAft>
              <a:buSzPts val="2200"/>
              <a:buChar char="●"/>
              <a:defRPr/>
            </a:lvl4pPr>
            <a:lvl5pPr indent="-368300" lvl="4" marL="2286000" algn="ctr">
              <a:spcBef>
                <a:spcPts val="0"/>
              </a:spcBef>
              <a:spcAft>
                <a:spcPts val="0"/>
              </a:spcAft>
              <a:buSzPts val="2200"/>
              <a:buChar char="○"/>
              <a:defRPr/>
            </a:lvl5pPr>
            <a:lvl6pPr indent="-368300" lvl="5" marL="2743200" algn="ctr">
              <a:spcBef>
                <a:spcPts val="0"/>
              </a:spcBef>
              <a:spcAft>
                <a:spcPts val="0"/>
              </a:spcAft>
              <a:buSzPts val="2200"/>
              <a:buChar char="■"/>
              <a:defRPr/>
            </a:lvl6pPr>
            <a:lvl7pPr indent="-368300" lvl="6" marL="3200400" algn="ctr">
              <a:spcBef>
                <a:spcPts val="0"/>
              </a:spcBef>
              <a:spcAft>
                <a:spcPts val="0"/>
              </a:spcAft>
              <a:buSzPts val="2200"/>
              <a:buChar char="●"/>
              <a:defRPr/>
            </a:lvl7pPr>
            <a:lvl8pPr indent="-368300" lvl="7" marL="3657600" algn="ctr">
              <a:spcBef>
                <a:spcPts val="0"/>
              </a:spcBef>
              <a:spcAft>
                <a:spcPts val="0"/>
              </a:spcAft>
              <a:buSzPts val="2200"/>
              <a:buChar char="○"/>
              <a:defRPr/>
            </a:lvl8pPr>
            <a:lvl9pPr indent="-368300" lvl="8" marL="4114800" algn="ctr">
              <a:spcBef>
                <a:spcPts val="0"/>
              </a:spcBef>
              <a:spcAft>
                <a:spcPts val="0"/>
              </a:spcAft>
              <a:buSzPts val="2200"/>
              <a:buChar char="■"/>
              <a:defRPr/>
            </a:lvl9pPr>
          </a:lstStyle>
          <a:p/>
        </p:txBody>
      </p:sp>
      <p:sp>
        <p:nvSpPr>
          <p:cNvPr id="47" name="Google Shape;47;p11"/>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showMasterSp="0">
  <p:cSld name="Slide 1 master">
    <p:spTree>
      <p:nvGrpSpPr>
        <p:cNvPr id="50" name="Shape 50"/>
        <p:cNvGrpSpPr/>
        <p:nvPr/>
      </p:nvGrpSpPr>
      <p:grpSpPr>
        <a:xfrm>
          <a:off x="0" y="0"/>
          <a:ext cx="0" cy="0"/>
          <a:chOff x="0" y="0"/>
          <a:chExt cx="0" cy="0"/>
        </a:xfrm>
      </p:grpSpPr>
      <p:pic>
        <p:nvPicPr>
          <p:cNvPr descr="preencoded.png" id="51" name="Google Shape;51;p1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52" name="Google Shape;52;p13"/>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53" name="Google Shape;53;p13">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4" name="Shape 54"/>
        <p:cNvGrpSpPr/>
        <p:nvPr/>
      </p:nvGrpSpPr>
      <p:grpSpPr>
        <a:xfrm>
          <a:off x="0" y="0"/>
          <a:ext cx="0" cy="0"/>
          <a:chOff x="0" y="0"/>
          <a:chExt cx="0" cy="0"/>
        </a:xfrm>
      </p:grpSpPr>
      <p:sp>
        <p:nvSpPr>
          <p:cNvPr id="55" name="Google Shape;55;p14"/>
          <p:cNvSpPr txBox="1"/>
          <p:nvPr>
            <p:ph type="title"/>
          </p:nvPr>
        </p:nvSpPr>
        <p:spPr>
          <a:xfrm>
            <a:off x="1005840" y="438150"/>
            <a:ext cx="12618600" cy="1590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p:txBody>
      </p:sp>
      <p:sp>
        <p:nvSpPr>
          <p:cNvPr id="56" name="Google Shape;56;p14"/>
          <p:cNvSpPr txBox="1"/>
          <p:nvPr>
            <p:ph idx="1" type="body"/>
          </p:nvPr>
        </p:nvSpPr>
        <p:spPr>
          <a:xfrm>
            <a:off x="1005840" y="2190750"/>
            <a:ext cx="12618600" cy="52215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200"/>
              </a:spcBef>
              <a:spcAft>
                <a:spcPts val="0"/>
              </a:spcAft>
              <a:buClr>
                <a:schemeClr val="dk1"/>
              </a:buClr>
              <a:buSzPts val="1800"/>
              <a:buChar char="●"/>
              <a:defRPr/>
            </a:lvl1pPr>
            <a:lvl2pPr indent="-342900" lvl="1" marL="914400" algn="l">
              <a:lnSpc>
                <a:spcPct val="90000"/>
              </a:lnSpc>
              <a:spcBef>
                <a:spcPts val="1900"/>
              </a:spcBef>
              <a:spcAft>
                <a:spcPts val="0"/>
              </a:spcAft>
              <a:buClr>
                <a:schemeClr val="dk1"/>
              </a:buClr>
              <a:buSzPts val="1800"/>
              <a:buChar char="○"/>
              <a:defRPr/>
            </a:lvl2pPr>
            <a:lvl3pPr indent="-342900" lvl="2" marL="1371600" algn="l">
              <a:lnSpc>
                <a:spcPct val="90000"/>
              </a:lnSpc>
              <a:spcBef>
                <a:spcPts val="1900"/>
              </a:spcBef>
              <a:spcAft>
                <a:spcPts val="0"/>
              </a:spcAft>
              <a:buClr>
                <a:schemeClr val="dk1"/>
              </a:buClr>
              <a:buSzPts val="1800"/>
              <a:buChar char="■"/>
              <a:defRPr/>
            </a:lvl3pPr>
            <a:lvl4pPr indent="-342900" lvl="3" marL="1828800" algn="l">
              <a:lnSpc>
                <a:spcPct val="90000"/>
              </a:lnSpc>
              <a:spcBef>
                <a:spcPts val="1900"/>
              </a:spcBef>
              <a:spcAft>
                <a:spcPts val="0"/>
              </a:spcAft>
              <a:buClr>
                <a:schemeClr val="dk1"/>
              </a:buClr>
              <a:buSzPts val="1800"/>
              <a:buChar char="●"/>
              <a:defRPr/>
            </a:lvl4pPr>
            <a:lvl5pPr indent="-342900" lvl="4" marL="2286000" algn="l">
              <a:lnSpc>
                <a:spcPct val="90000"/>
              </a:lnSpc>
              <a:spcBef>
                <a:spcPts val="1900"/>
              </a:spcBef>
              <a:spcAft>
                <a:spcPts val="0"/>
              </a:spcAft>
              <a:buClr>
                <a:schemeClr val="dk1"/>
              </a:buClr>
              <a:buSzPts val="1800"/>
              <a:buChar char="○"/>
              <a:defRPr/>
            </a:lvl5pPr>
            <a:lvl6pPr indent="-342900" lvl="5" marL="2743200" algn="l">
              <a:lnSpc>
                <a:spcPct val="90000"/>
              </a:lnSpc>
              <a:spcBef>
                <a:spcPts val="1900"/>
              </a:spcBef>
              <a:spcAft>
                <a:spcPts val="0"/>
              </a:spcAft>
              <a:buClr>
                <a:schemeClr val="dk1"/>
              </a:buClr>
              <a:buSzPts val="1800"/>
              <a:buChar char="■"/>
              <a:defRPr/>
            </a:lvl6pPr>
            <a:lvl7pPr indent="-342900" lvl="6" marL="3200400" algn="l">
              <a:lnSpc>
                <a:spcPct val="90000"/>
              </a:lnSpc>
              <a:spcBef>
                <a:spcPts val="1900"/>
              </a:spcBef>
              <a:spcAft>
                <a:spcPts val="0"/>
              </a:spcAft>
              <a:buClr>
                <a:schemeClr val="dk1"/>
              </a:buClr>
              <a:buSzPts val="1800"/>
              <a:buChar char="●"/>
              <a:defRPr/>
            </a:lvl7pPr>
            <a:lvl8pPr indent="-342900" lvl="7" marL="3657600" algn="l">
              <a:lnSpc>
                <a:spcPct val="90000"/>
              </a:lnSpc>
              <a:spcBef>
                <a:spcPts val="1900"/>
              </a:spcBef>
              <a:spcAft>
                <a:spcPts val="0"/>
              </a:spcAft>
              <a:buClr>
                <a:schemeClr val="dk1"/>
              </a:buClr>
              <a:buSzPts val="1800"/>
              <a:buChar char="○"/>
              <a:defRPr/>
            </a:lvl8pPr>
            <a:lvl9pPr indent="-342900" lvl="8" marL="4114800" algn="l">
              <a:lnSpc>
                <a:spcPct val="90000"/>
              </a:lnSpc>
              <a:spcBef>
                <a:spcPts val="1900"/>
              </a:spcBef>
              <a:spcAft>
                <a:spcPts val="1900"/>
              </a:spcAft>
              <a:buClr>
                <a:schemeClr val="dk1"/>
              </a:buClr>
              <a:buSzPts val="1800"/>
              <a:buChar char="■"/>
              <a:defRPr/>
            </a:lvl9pPr>
          </a:lstStyle>
          <a:p/>
        </p:txBody>
      </p:sp>
      <p:sp>
        <p:nvSpPr>
          <p:cNvPr id="57" name="Google Shape;57;p14"/>
          <p:cNvSpPr txBox="1"/>
          <p:nvPr>
            <p:ph idx="10" type="dt"/>
          </p:nvPr>
        </p:nvSpPr>
        <p:spPr>
          <a:xfrm>
            <a:off x="1005840" y="7627621"/>
            <a:ext cx="3291900" cy="4383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4"/>
          <p:cNvSpPr txBox="1"/>
          <p:nvPr>
            <p:ph idx="11" type="ftr"/>
          </p:nvPr>
        </p:nvSpPr>
        <p:spPr>
          <a:xfrm>
            <a:off x="4846320" y="7627621"/>
            <a:ext cx="4937700" cy="4383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4"/>
          <p:cNvSpPr txBox="1"/>
          <p:nvPr>
            <p:ph idx="12" type="sldNum"/>
          </p:nvPr>
        </p:nvSpPr>
        <p:spPr>
          <a:xfrm>
            <a:off x="10332720" y="7627621"/>
            <a:ext cx="3291900" cy="438300"/>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showMasterSp="0">
  <p:cSld name="Slide 2 master">
    <p:spTree>
      <p:nvGrpSpPr>
        <p:cNvPr id="60" name="Shape 60"/>
        <p:cNvGrpSpPr/>
        <p:nvPr/>
      </p:nvGrpSpPr>
      <p:grpSpPr>
        <a:xfrm>
          <a:off x="0" y="0"/>
          <a:ext cx="0" cy="0"/>
          <a:chOff x="0" y="0"/>
          <a:chExt cx="0" cy="0"/>
        </a:xfrm>
      </p:grpSpPr>
      <p:pic>
        <p:nvPicPr>
          <p:cNvPr descr="preencoded.png" id="61" name="Google Shape;61;p15"/>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62" name="Google Shape;62;p15"/>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63" name="Google Shape;63;p15">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showMasterSp="0">
  <p:cSld name="Slide 3 master">
    <p:spTree>
      <p:nvGrpSpPr>
        <p:cNvPr id="64" name="Shape 64"/>
        <p:cNvGrpSpPr/>
        <p:nvPr/>
      </p:nvGrpSpPr>
      <p:grpSpPr>
        <a:xfrm>
          <a:off x="0" y="0"/>
          <a:ext cx="0" cy="0"/>
          <a:chOff x="0" y="0"/>
          <a:chExt cx="0" cy="0"/>
        </a:xfrm>
      </p:grpSpPr>
      <p:pic>
        <p:nvPicPr>
          <p:cNvPr descr="preencoded.png" id="65" name="Google Shape;65;p16"/>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66" name="Google Shape;66;p16"/>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67" name="Google Shape;67;p16">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showMasterSp="0">
  <p:cSld name="Slide 4 master">
    <p:spTree>
      <p:nvGrpSpPr>
        <p:cNvPr id="68" name="Shape 68"/>
        <p:cNvGrpSpPr/>
        <p:nvPr/>
      </p:nvGrpSpPr>
      <p:grpSpPr>
        <a:xfrm>
          <a:off x="0" y="0"/>
          <a:ext cx="0" cy="0"/>
          <a:chOff x="0" y="0"/>
          <a:chExt cx="0" cy="0"/>
        </a:xfrm>
      </p:grpSpPr>
      <p:pic>
        <p:nvPicPr>
          <p:cNvPr descr="preencoded.png" id="69" name="Google Shape;69;p17"/>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70" name="Google Shape;70;p17"/>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71" name="Google Shape;71;p17">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showMasterSp="0">
  <p:cSld name="Slide 5 master">
    <p:spTree>
      <p:nvGrpSpPr>
        <p:cNvPr id="72" name="Shape 72"/>
        <p:cNvGrpSpPr/>
        <p:nvPr/>
      </p:nvGrpSpPr>
      <p:grpSpPr>
        <a:xfrm>
          <a:off x="0" y="0"/>
          <a:ext cx="0" cy="0"/>
          <a:chOff x="0" y="0"/>
          <a:chExt cx="0" cy="0"/>
        </a:xfrm>
      </p:grpSpPr>
      <p:pic>
        <p:nvPicPr>
          <p:cNvPr descr="preencoded.png" id="73" name="Google Shape;73;p18"/>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74" name="Google Shape;74;p18"/>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75" name="Google Shape;75;p18">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showMasterSp="0">
  <p:cSld name="Slide 6 master">
    <p:spTree>
      <p:nvGrpSpPr>
        <p:cNvPr id="76" name="Shape 76"/>
        <p:cNvGrpSpPr/>
        <p:nvPr/>
      </p:nvGrpSpPr>
      <p:grpSpPr>
        <a:xfrm>
          <a:off x="0" y="0"/>
          <a:ext cx="0" cy="0"/>
          <a:chOff x="0" y="0"/>
          <a:chExt cx="0" cy="0"/>
        </a:xfrm>
      </p:grpSpPr>
      <p:pic>
        <p:nvPicPr>
          <p:cNvPr descr="preencoded.png" id="77" name="Google Shape;77;p19"/>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78" name="Google Shape;78;p19"/>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79" name="Google Shape;79;p19">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showMasterSp="0">
  <p:cSld name="Slide 7 master">
    <p:spTree>
      <p:nvGrpSpPr>
        <p:cNvPr id="80" name="Shape 80"/>
        <p:cNvGrpSpPr/>
        <p:nvPr/>
      </p:nvGrpSpPr>
      <p:grpSpPr>
        <a:xfrm>
          <a:off x="0" y="0"/>
          <a:ext cx="0" cy="0"/>
          <a:chOff x="0" y="0"/>
          <a:chExt cx="0" cy="0"/>
        </a:xfrm>
      </p:grpSpPr>
      <p:pic>
        <p:nvPicPr>
          <p:cNvPr descr="preencoded.png" id="81" name="Google Shape;81;p20"/>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82" name="Google Shape;82;p20"/>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83" name="Google Shape;83;p20">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498720" y="3441360"/>
            <a:ext cx="13632900" cy="1347000"/>
          </a:xfrm>
          <a:prstGeom prst="rect">
            <a:avLst/>
          </a:prstGeom>
        </p:spPr>
        <p:txBody>
          <a:bodyPr anchorCtr="0" anchor="ctr" bIns="146275" lIns="146275" spcFirstLastPara="1" rIns="146275" wrap="square" tIns="146275">
            <a:normAutofit/>
          </a:bodyPr>
          <a:lstStyle>
            <a:lvl1pPr lvl="0" algn="ctr">
              <a:spcBef>
                <a:spcPts val="0"/>
              </a:spcBef>
              <a:spcAft>
                <a:spcPts val="0"/>
              </a:spcAft>
              <a:buSzPts val="5800"/>
              <a:buNone/>
              <a:defRPr sz="5800"/>
            </a:lvl1pPr>
            <a:lvl2pPr lvl="1" algn="ctr">
              <a:spcBef>
                <a:spcPts val="0"/>
              </a:spcBef>
              <a:spcAft>
                <a:spcPts val="0"/>
              </a:spcAft>
              <a:buSzPts val="5800"/>
              <a:buNone/>
              <a:defRPr sz="5800"/>
            </a:lvl2pPr>
            <a:lvl3pPr lvl="2" algn="ctr">
              <a:spcBef>
                <a:spcPts val="0"/>
              </a:spcBef>
              <a:spcAft>
                <a:spcPts val="0"/>
              </a:spcAft>
              <a:buSzPts val="5800"/>
              <a:buNone/>
              <a:defRPr sz="5800"/>
            </a:lvl3pPr>
            <a:lvl4pPr lvl="3" algn="ctr">
              <a:spcBef>
                <a:spcPts val="0"/>
              </a:spcBef>
              <a:spcAft>
                <a:spcPts val="0"/>
              </a:spcAft>
              <a:buSzPts val="5800"/>
              <a:buNone/>
              <a:defRPr sz="5800"/>
            </a:lvl4pPr>
            <a:lvl5pPr lvl="4" algn="ctr">
              <a:spcBef>
                <a:spcPts val="0"/>
              </a:spcBef>
              <a:spcAft>
                <a:spcPts val="0"/>
              </a:spcAft>
              <a:buSzPts val="5800"/>
              <a:buNone/>
              <a:defRPr sz="5800"/>
            </a:lvl5pPr>
            <a:lvl6pPr lvl="5" algn="ctr">
              <a:spcBef>
                <a:spcPts val="0"/>
              </a:spcBef>
              <a:spcAft>
                <a:spcPts val="0"/>
              </a:spcAft>
              <a:buSzPts val="5800"/>
              <a:buNone/>
              <a:defRPr sz="5800"/>
            </a:lvl6pPr>
            <a:lvl7pPr lvl="6" algn="ctr">
              <a:spcBef>
                <a:spcPts val="0"/>
              </a:spcBef>
              <a:spcAft>
                <a:spcPts val="0"/>
              </a:spcAft>
              <a:buSzPts val="5800"/>
              <a:buNone/>
              <a:defRPr sz="5800"/>
            </a:lvl7pPr>
            <a:lvl8pPr lvl="7" algn="ctr">
              <a:spcBef>
                <a:spcPts val="0"/>
              </a:spcBef>
              <a:spcAft>
                <a:spcPts val="0"/>
              </a:spcAft>
              <a:buSzPts val="5800"/>
              <a:buNone/>
              <a:defRPr sz="5800"/>
            </a:lvl8pPr>
            <a:lvl9pPr lvl="8" algn="ctr">
              <a:spcBef>
                <a:spcPts val="0"/>
              </a:spcBef>
              <a:spcAft>
                <a:spcPts val="0"/>
              </a:spcAft>
              <a:buSzPts val="5800"/>
              <a:buNone/>
              <a:defRPr sz="5800"/>
            </a:lvl9pPr>
          </a:lstStyle>
          <a:p/>
        </p:txBody>
      </p:sp>
      <p:sp>
        <p:nvSpPr>
          <p:cNvPr id="15" name="Google Shape;15;p3"/>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showMasterSp="0">
  <p:cSld name="Slide 8 master">
    <p:spTree>
      <p:nvGrpSpPr>
        <p:cNvPr id="84" name="Shape 84"/>
        <p:cNvGrpSpPr/>
        <p:nvPr/>
      </p:nvGrpSpPr>
      <p:grpSpPr>
        <a:xfrm>
          <a:off x="0" y="0"/>
          <a:ext cx="0" cy="0"/>
          <a:chOff x="0" y="0"/>
          <a:chExt cx="0" cy="0"/>
        </a:xfrm>
      </p:grpSpPr>
      <p:pic>
        <p:nvPicPr>
          <p:cNvPr descr="preencoded.png" id="85" name="Google Shape;85;p21"/>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86" name="Google Shape;86;p21"/>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87" name="Google Shape;87;p21">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showMasterSp="0">
  <p:cSld name="Slide 9 master">
    <p:spTree>
      <p:nvGrpSpPr>
        <p:cNvPr id="88" name="Shape 88"/>
        <p:cNvGrpSpPr/>
        <p:nvPr/>
      </p:nvGrpSpPr>
      <p:grpSpPr>
        <a:xfrm>
          <a:off x="0" y="0"/>
          <a:ext cx="0" cy="0"/>
          <a:chOff x="0" y="0"/>
          <a:chExt cx="0" cy="0"/>
        </a:xfrm>
      </p:grpSpPr>
      <p:pic>
        <p:nvPicPr>
          <p:cNvPr descr="preencoded.png" id="89" name="Google Shape;89;p22"/>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90" name="Google Shape;90;p22"/>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91" name="Google Shape;91;p22">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showMasterSp="0">
  <p:cSld name="Slide 10 master">
    <p:spTree>
      <p:nvGrpSpPr>
        <p:cNvPr id="92" name="Shape 92"/>
        <p:cNvGrpSpPr/>
        <p:nvPr/>
      </p:nvGrpSpPr>
      <p:grpSpPr>
        <a:xfrm>
          <a:off x="0" y="0"/>
          <a:ext cx="0" cy="0"/>
          <a:chOff x="0" y="0"/>
          <a:chExt cx="0" cy="0"/>
        </a:xfrm>
      </p:grpSpPr>
      <p:pic>
        <p:nvPicPr>
          <p:cNvPr descr="preencoded.png" id="93" name="Google Shape;93;p2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94" name="Google Shape;94;p23"/>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95" name="Google Shape;95;p23">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498720" y="712040"/>
            <a:ext cx="13632900" cy="916200"/>
          </a:xfrm>
          <a:prstGeom prst="rect">
            <a:avLst/>
          </a:prstGeom>
        </p:spPr>
        <p:txBody>
          <a:bodyPr anchorCtr="0" anchor="t" bIns="146275" lIns="146275" spcFirstLastPara="1" rIns="146275" wrap="square" tIns="146275">
            <a:normAutofit/>
          </a:bodyPr>
          <a:lstStyle>
            <a:lvl1pPr lvl="0">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p:txBody>
      </p:sp>
      <p:sp>
        <p:nvSpPr>
          <p:cNvPr id="18" name="Google Shape;18;p4"/>
          <p:cNvSpPr txBox="1"/>
          <p:nvPr>
            <p:ph idx="1" type="body"/>
          </p:nvPr>
        </p:nvSpPr>
        <p:spPr>
          <a:xfrm>
            <a:off x="498720" y="1843960"/>
            <a:ext cx="13632900" cy="5466300"/>
          </a:xfrm>
          <a:prstGeom prst="rect">
            <a:avLst/>
          </a:prstGeom>
        </p:spPr>
        <p:txBody>
          <a:bodyPr anchorCtr="0" anchor="t" bIns="146275" lIns="146275" spcFirstLastPara="1" rIns="146275" wrap="square" tIns="146275">
            <a:normAutofit/>
          </a:bodyPr>
          <a:lstStyle>
            <a:lvl1pPr indent="-412750" lvl="0" marL="457200">
              <a:spcBef>
                <a:spcPts val="0"/>
              </a:spcBef>
              <a:spcAft>
                <a:spcPts val="0"/>
              </a:spcAft>
              <a:buSzPts val="2900"/>
              <a:buChar char="●"/>
              <a:defRPr/>
            </a:lvl1pPr>
            <a:lvl2pPr indent="-368300" lvl="1" marL="914400">
              <a:spcBef>
                <a:spcPts val="0"/>
              </a:spcBef>
              <a:spcAft>
                <a:spcPts val="0"/>
              </a:spcAft>
              <a:buSzPts val="2200"/>
              <a:buChar char="○"/>
              <a:defRPr/>
            </a:lvl2pPr>
            <a:lvl3pPr indent="-368300" lvl="2" marL="1371600">
              <a:spcBef>
                <a:spcPts val="0"/>
              </a:spcBef>
              <a:spcAft>
                <a:spcPts val="0"/>
              </a:spcAft>
              <a:buSzPts val="2200"/>
              <a:buChar char="■"/>
              <a:defRPr/>
            </a:lvl3pPr>
            <a:lvl4pPr indent="-368300" lvl="3" marL="1828800">
              <a:spcBef>
                <a:spcPts val="0"/>
              </a:spcBef>
              <a:spcAft>
                <a:spcPts val="0"/>
              </a:spcAft>
              <a:buSzPts val="2200"/>
              <a:buChar char="●"/>
              <a:defRPr/>
            </a:lvl4pPr>
            <a:lvl5pPr indent="-368300" lvl="4" marL="2286000">
              <a:spcBef>
                <a:spcPts val="0"/>
              </a:spcBef>
              <a:spcAft>
                <a:spcPts val="0"/>
              </a:spcAft>
              <a:buSzPts val="2200"/>
              <a:buChar char="○"/>
              <a:defRPr/>
            </a:lvl5pPr>
            <a:lvl6pPr indent="-368300" lvl="5" marL="2743200">
              <a:spcBef>
                <a:spcPts val="0"/>
              </a:spcBef>
              <a:spcAft>
                <a:spcPts val="0"/>
              </a:spcAft>
              <a:buSzPts val="2200"/>
              <a:buChar char="■"/>
              <a:defRPr/>
            </a:lvl6pPr>
            <a:lvl7pPr indent="-368300" lvl="6" marL="3200400">
              <a:spcBef>
                <a:spcPts val="0"/>
              </a:spcBef>
              <a:spcAft>
                <a:spcPts val="0"/>
              </a:spcAft>
              <a:buSzPts val="2200"/>
              <a:buChar char="●"/>
              <a:defRPr/>
            </a:lvl7pPr>
            <a:lvl8pPr indent="-368300" lvl="7" marL="3657600">
              <a:spcBef>
                <a:spcPts val="0"/>
              </a:spcBef>
              <a:spcAft>
                <a:spcPts val="0"/>
              </a:spcAft>
              <a:buSzPts val="2200"/>
              <a:buChar char="○"/>
              <a:defRPr/>
            </a:lvl8pPr>
            <a:lvl9pPr indent="-368300" lvl="8" marL="4114800">
              <a:spcBef>
                <a:spcPts val="0"/>
              </a:spcBef>
              <a:spcAft>
                <a:spcPts val="0"/>
              </a:spcAft>
              <a:buSzPts val="2200"/>
              <a:buChar char="■"/>
              <a:defRPr/>
            </a:lvl9pPr>
          </a:lstStyle>
          <a:p/>
        </p:txBody>
      </p:sp>
      <p:sp>
        <p:nvSpPr>
          <p:cNvPr id="19" name="Google Shape;19;p4"/>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498720" y="712040"/>
            <a:ext cx="13632900" cy="916200"/>
          </a:xfrm>
          <a:prstGeom prst="rect">
            <a:avLst/>
          </a:prstGeom>
        </p:spPr>
        <p:txBody>
          <a:bodyPr anchorCtr="0" anchor="t" bIns="146275" lIns="146275" spcFirstLastPara="1" rIns="146275" wrap="square" tIns="146275">
            <a:normAutofit/>
          </a:bodyPr>
          <a:lstStyle>
            <a:lvl1pPr lvl="0">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p:txBody>
      </p:sp>
      <p:sp>
        <p:nvSpPr>
          <p:cNvPr id="22" name="Google Shape;22;p5"/>
          <p:cNvSpPr txBox="1"/>
          <p:nvPr>
            <p:ph idx="1" type="body"/>
          </p:nvPr>
        </p:nvSpPr>
        <p:spPr>
          <a:xfrm>
            <a:off x="498720" y="1843960"/>
            <a:ext cx="6399900" cy="5466300"/>
          </a:xfrm>
          <a:prstGeom prst="rect">
            <a:avLst/>
          </a:prstGeom>
        </p:spPr>
        <p:txBody>
          <a:bodyPr anchorCtr="0" anchor="t" bIns="146275" lIns="146275" spcFirstLastPara="1" rIns="146275" wrap="square" tIns="146275">
            <a:normAutofit/>
          </a:bodyPr>
          <a:lstStyle>
            <a:lvl1pPr indent="-368300" lvl="0" marL="457200">
              <a:spcBef>
                <a:spcPts val="0"/>
              </a:spcBef>
              <a:spcAft>
                <a:spcPts val="0"/>
              </a:spcAft>
              <a:buSzPts val="2200"/>
              <a:buChar char="●"/>
              <a:defRPr sz="22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23" name="Google Shape;23;p5"/>
          <p:cNvSpPr txBox="1"/>
          <p:nvPr>
            <p:ph idx="2" type="body"/>
          </p:nvPr>
        </p:nvSpPr>
        <p:spPr>
          <a:xfrm>
            <a:off x="7731840" y="1843960"/>
            <a:ext cx="6399900" cy="5466300"/>
          </a:xfrm>
          <a:prstGeom prst="rect">
            <a:avLst/>
          </a:prstGeom>
        </p:spPr>
        <p:txBody>
          <a:bodyPr anchorCtr="0" anchor="t" bIns="146275" lIns="146275" spcFirstLastPara="1" rIns="146275" wrap="square" tIns="146275">
            <a:normAutofit/>
          </a:bodyPr>
          <a:lstStyle>
            <a:lvl1pPr indent="-368300" lvl="0" marL="457200">
              <a:spcBef>
                <a:spcPts val="0"/>
              </a:spcBef>
              <a:spcAft>
                <a:spcPts val="0"/>
              </a:spcAft>
              <a:buSzPts val="2200"/>
              <a:buChar char="●"/>
              <a:defRPr sz="22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24" name="Google Shape;24;p5"/>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498720" y="712040"/>
            <a:ext cx="13632900" cy="916200"/>
          </a:xfrm>
          <a:prstGeom prst="rect">
            <a:avLst/>
          </a:prstGeom>
        </p:spPr>
        <p:txBody>
          <a:bodyPr anchorCtr="0" anchor="t" bIns="146275" lIns="146275" spcFirstLastPara="1" rIns="146275" wrap="square" tIns="146275">
            <a:normAutofit/>
          </a:bodyPr>
          <a:lstStyle>
            <a:lvl1pPr lvl="0">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p:txBody>
      </p:sp>
      <p:sp>
        <p:nvSpPr>
          <p:cNvPr id="27" name="Google Shape;27;p6"/>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498720" y="888960"/>
            <a:ext cx="4492800" cy="1209000"/>
          </a:xfrm>
          <a:prstGeom prst="rect">
            <a:avLst/>
          </a:prstGeom>
        </p:spPr>
        <p:txBody>
          <a:bodyPr anchorCtr="0" anchor="b" bIns="146275" lIns="146275" spcFirstLastPara="1" rIns="146275" wrap="square" tIns="146275">
            <a:normAutofit/>
          </a:bodyPr>
          <a:lstStyle>
            <a:lvl1pPr lvl="0">
              <a:spcBef>
                <a:spcPts val="0"/>
              </a:spcBef>
              <a:spcAft>
                <a:spcPts val="0"/>
              </a:spcAft>
              <a:buSzPts val="3800"/>
              <a:buNone/>
              <a:defRPr sz="3800"/>
            </a:lvl1pPr>
            <a:lvl2pPr lvl="1">
              <a:spcBef>
                <a:spcPts val="0"/>
              </a:spcBef>
              <a:spcAft>
                <a:spcPts val="0"/>
              </a:spcAft>
              <a:buSzPts val="3800"/>
              <a:buNone/>
              <a:defRPr sz="3800"/>
            </a:lvl2pPr>
            <a:lvl3pPr lvl="2">
              <a:spcBef>
                <a:spcPts val="0"/>
              </a:spcBef>
              <a:spcAft>
                <a:spcPts val="0"/>
              </a:spcAft>
              <a:buSzPts val="3800"/>
              <a:buNone/>
              <a:defRPr sz="3800"/>
            </a:lvl3pPr>
            <a:lvl4pPr lvl="3">
              <a:spcBef>
                <a:spcPts val="0"/>
              </a:spcBef>
              <a:spcAft>
                <a:spcPts val="0"/>
              </a:spcAft>
              <a:buSzPts val="3800"/>
              <a:buNone/>
              <a:defRPr sz="3800"/>
            </a:lvl4pPr>
            <a:lvl5pPr lvl="4">
              <a:spcBef>
                <a:spcPts val="0"/>
              </a:spcBef>
              <a:spcAft>
                <a:spcPts val="0"/>
              </a:spcAft>
              <a:buSzPts val="3800"/>
              <a:buNone/>
              <a:defRPr sz="3800"/>
            </a:lvl5pPr>
            <a:lvl6pPr lvl="5">
              <a:spcBef>
                <a:spcPts val="0"/>
              </a:spcBef>
              <a:spcAft>
                <a:spcPts val="0"/>
              </a:spcAft>
              <a:buSzPts val="3800"/>
              <a:buNone/>
              <a:defRPr sz="3800"/>
            </a:lvl6pPr>
            <a:lvl7pPr lvl="6">
              <a:spcBef>
                <a:spcPts val="0"/>
              </a:spcBef>
              <a:spcAft>
                <a:spcPts val="0"/>
              </a:spcAft>
              <a:buSzPts val="3800"/>
              <a:buNone/>
              <a:defRPr sz="3800"/>
            </a:lvl7pPr>
            <a:lvl8pPr lvl="7">
              <a:spcBef>
                <a:spcPts val="0"/>
              </a:spcBef>
              <a:spcAft>
                <a:spcPts val="0"/>
              </a:spcAft>
              <a:buSzPts val="3800"/>
              <a:buNone/>
              <a:defRPr sz="3800"/>
            </a:lvl8pPr>
            <a:lvl9pPr lvl="8">
              <a:spcBef>
                <a:spcPts val="0"/>
              </a:spcBef>
              <a:spcAft>
                <a:spcPts val="0"/>
              </a:spcAft>
              <a:buSzPts val="3800"/>
              <a:buNone/>
              <a:defRPr sz="3800"/>
            </a:lvl9pPr>
          </a:lstStyle>
          <a:p/>
        </p:txBody>
      </p:sp>
      <p:sp>
        <p:nvSpPr>
          <p:cNvPr id="30" name="Google Shape;30;p7"/>
          <p:cNvSpPr txBox="1"/>
          <p:nvPr>
            <p:ph idx="1" type="body"/>
          </p:nvPr>
        </p:nvSpPr>
        <p:spPr>
          <a:xfrm>
            <a:off x="498720" y="2223360"/>
            <a:ext cx="4492800" cy="5087100"/>
          </a:xfrm>
          <a:prstGeom prst="rect">
            <a:avLst/>
          </a:prstGeom>
        </p:spPr>
        <p:txBody>
          <a:bodyPr anchorCtr="0" anchor="t" bIns="146275" lIns="146275" spcFirstLastPara="1" rIns="146275" wrap="square" tIns="146275">
            <a:normAutofit/>
          </a:bodyPr>
          <a:lstStyle>
            <a:lvl1pPr indent="-349250" lvl="0" marL="457200">
              <a:spcBef>
                <a:spcPts val="0"/>
              </a:spcBef>
              <a:spcAft>
                <a:spcPts val="0"/>
              </a:spcAft>
              <a:buSzPts val="1900"/>
              <a:buChar char="●"/>
              <a:defRPr sz="19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31" name="Google Shape;31;p7"/>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784400" y="720240"/>
            <a:ext cx="10188600" cy="6545400"/>
          </a:xfrm>
          <a:prstGeom prst="rect">
            <a:avLst/>
          </a:prstGeom>
        </p:spPr>
        <p:txBody>
          <a:bodyPr anchorCtr="0" anchor="ctr" bIns="146275" lIns="146275" spcFirstLastPara="1" rIns="146275" wrap="square" tIns="146275">
            <a:normAutofit/>
          </a:bodyPr>
          <a:lstStyle>
            <a:lvl1pPr lvl="0">
              <a:spcBef>
                <a:spcPts val="0"/>
              </a:spcBef>
              <a:spcAft>
                <a:spcPts val="0"/>
              </a:spcAft>
              <a:buSzPts val="7700"/>
              <a:buNone/>
              <a:defRPr sz="7700"/>
            </a:lvl1pPr>
            <a:lvl2pPr lvl="1">
              <a:spcBef>
                <a:spcPts val="0"/>
              </a:spcBef>
              <a:spcAft>
                <a:spcPts val="0"/>
              </a:spcAft>
              <a:buSzPts val="7700"/>
              <a:buNone/>
              <a:defRPr sz="7700"/>
            </a:lvl2pPr>
            <a:lvl3pPr lvl="2">
              <a:spcBef>
                <a:spcPts val="0"/>
              </a:spcBef>
              <a:spcAft>
                <a:spcPts val="0"/>
              </a:spcAft>
              <a:buSzPts val="7700"/>
              <a:buNone/>
              <a:defRPr sz="7700"/>
            </a:lvl3pPr>
            <a:lvl4pPr lvl="3">
              <a:spcBef>
                <a:spcPts val="0"/>
              </a:spcBef>
              <a:spcAft>
                <a:spcPts val="0"/>
              </a:spcAft>
              <a:buSzPts val="7700"/>
              <a:buNone/>
              <a:defRPr sz="7700"/>
            </a:lvl4pPr>
            <a:lvl5pPr lvl="4">
              <a:spcBef>
                <a:spcPts val="0"/>
              </a:spcBef>
              <a:spcAft>
                <a:spcPts val="0"/>
              </a:spcAft>
              <a:buSzPts val="7700"/>
              <a:buNone/>
              <a:defRPr sz="7700"/>
            </a:lvl5pPr>
            <a:lvl6pPr lvl="5">
              <a:spcBef>
                <a:spcPts val="0"/>
              </a:spcBef>
              <a:spcAft>
                <a:spcPts val="0"/>
              </a:spcAft>
              <a:buSzPts val="7700"/>
              <a:buNone/>
              <a:defRPr sz="7700"/>
            </a:lvl6pPr>
            <a:lvl7pPr lvl="6">
              <a:spcBef>
                <a:spcPts val="0"/>
              </a:spcBef>
              <a:spcAft>
                <a:spcPts val="0"/>
              </a:spcAft>
              <a:buSzPts val="7700"/>
              <a:buNone/>
              <a:defRPr sz="7700"/>
            </a:lvl7pPr>
            <a:lvl8pPr lvl="7">
              <a:spcBef>
                <a:spcPts val="0"/>
              </a:spcBef>
              <a:spcAft>
                <a:spcPts val="0"/>
              </a:spcAft>
              <a:buSzPts val="7700"/>
              <a:buNone/>
              <a:defRPr sz="7700"/>
            </a:lvl8pPr>
            <a:lvl9pPr lvl="8">
              <a:spcBef>
                <a:spcPts val="0"/>
              </a:spcBef>
              <a:spcAft>
                <a:spcPts val="0"/>
              </a:spcAft>
              <a:buSzPts val="7700"/>
              <a:buNone/>
              <a:defRPr sz="7700"/>
            </a:lvl9pPr>
          </a:lstStyle>
          <a:p/>
        </p:txBody>
      </p:sp>
      <p:sp>
        <p:nvSpPr>
          <p:cNvPr id="34" name="Google Shape;34;p8"/>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7315200" y="-200"/>
            <a:ext cx="7315200" cy="8229600"/>
          </a:xfrm>
          <a:prstGeom prst="rect">
            <a:avLst/>
          </a:prstGeom>
          <a:solidFill>
            <a:schemeClr val="lt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424800" y="1973080"/>
            <a:ext cx="6472200" cy="2371800"/>
          </a:xfrm>
          <a:prstGeom prst="rect">
            <a:avLst/>
          </a:prstGeom>
        </p:spPr>
        <p:txBody>
          <a:bodyPr anchorCtr="0" anchor="b" bIns="146275" lIns="146275" spcFirstLastPara="1" rIns="146275" wrap="square" tIns="146275">
            <a:normAutofit/>
          </a:bodyPr>
          <a:lstStyle>
            <a:lvl1pPr lvl="0" algn="ctr">
              <a:spcBef>
                <a:spcPts val="0"/>
              </a:spcBef>
              <a:spcAft>
                <a:spcPts val="0"/>
              </a:spcAft>
              <a:buSzPts val="6700"/>
              <a:buNone/>
              <a:defRPr sz="6700"/>
            </a:lvl1pPr>
            <a:lvl2pPr lvl="1" algn="ctr">
              <a:spcBef>
                <a:spcPts val="0"/>
              </a:spcBef>
              <a:spcAft>
                <a:spcPts val="0"/>
              </a:spcAft>
              <a:buSzPts val="6700"/>
              <a:buNone/>
              <a:defRPr sz="6700"/>
            </a:lvl2pPr>
            <a:lvl3pPr lvl="2" algn="ctr">
              <a:spcBef>
                <a:spcPts val="0"/>
              </a:spcBef>
              <a:spcAft>
                <a:spcPts val="0"/>
              </a:spcAft>
              <a:buSzPts val="6700"/>
              <a:buNone/>
              <a:defRPr sz="6700"/>
            </a:lvl3pPr>
            <a:lvl4pPr lvl="3" algn="ctr">
              <a:spcBef>
                <a:spcPts val="0"/>
              </a:spcBef>
              <a:spcAft>
                <a:spcPts val="0"/>
              </a:spcAft>
              <a:buSzPts val="6700"/>
              <a:buNone/>
              <a:defRPr sz="6700"/>
            </a:lvl4pPr>
            <a:lvl5pPr lvl="4" algn="ctr">
              <a:spcBef>
                <a:spcPts val="0"/>
              </a:spcBef>
              <a:spcAft>
                <a:spcPts val="0"/>
              </a:spcAft>
              <a:buSzPts val="6700"/>
              <a:buNone/>
              <a:defRPr sz="6700"/>
            </a:lvl5pPr>
            <a:lvl6pPr lvl="5" algn="ctr">
              <a:spcBef>
                <a:spcPts val="0"/>
              </a:spcBef>
              <a:spcAft>
                <a:spcPts val="0"/>
              </a:spcAft>
              <a:buSzPts val="6700"/>
              <a:buNone/>
              <a:defRPr sz="6700"/>
            </a:lvl6pPr>
            <a:lvl7pPr lvl="6" algn="ctr">
              <a:spcBef>
                <a:spcPts val="0"/>
              </a:spcBef>
              <a:spcAft>
                <a:spcPts val="0"/>
              </a:spcAft>
              <a:buSzPts val="6700"/>
              <a:buNone/>
              <a:defRPr sz="6700"/>
            </a:lvl7pPr>
            <a:lvl8pPr lvl="7" algn="ctr">
              <a:spcBef>
                <a:spcPts val="0"/>
              </a:spcBef>
              <a:spcAft>
                <a:spcPts val="0"/>
              </a:spcAft>
              <a:buSzPts val="6700"/>
              <a:buNone/>
              <a:defRPr sz="6700"/>
            </a:lvl8pPr>
            <a:lvl9pPr lvl="8" algn="ctr">
              <a:spcBef>
                <a:spcPts val="0"/>
              </a:spcBef>
              <a:spcAft>
                <a:spcPts val="0"/>
              </a:spcAft>
              <a:buSzPts val="6700"/>
              <a:buNone/>
              <a:defRPr sz="6700"/>
            </a:lvl9pPr>
          </a:lstStyle>
          <a:p/>
        </p:txBody>
      </p:sp>
      <p:sp>
        <p:nvSpPr>
          <p:cNvPr id="38" name="Google Shape;38;p9"/>
          <p:cNvSpPr txBox="1"/>
          <p:nvPr>
            <p:ph idx="1" type="subTitle"/>
          </p:nvPr>
        </p:nvSpPr>
        <p:spPr>
          <a:xfrm>
            <a:off x="424800" y="4484920"/>
            <a:ext cx="6472200" cy="1976100"/>
          </a:xfrm>
          <a:prstGeom prst="rect">
            <a:avLst/>
          </a:prstGeom>
        </p:spPr>
        <p:txBody>
          <a:bodyPr anchorCtr="0" anchor="t" bIns="146275" lIns="146275" spcFirstLastPara="1" rIns="146275" wrap="square" tIns="146275">
            <a:normAutofit/>
          </a:bodyPr>
          <a:lstStyle>
            <a:lvl1pPr lvl="0" algn="ctr">
              <a:lnSpc>
                <a:spcPct val="100000"/>
              </a:lnSpc>
              <a:spcBef>
                <a:spcPts val="0"/>
              </a:spcBef>
              <a:spcAft>
                <a:spcPts val="0"/>
              </a:spcAft>
              <a:buSzPts val="3400"/>
              <a:buNone/>
              <a:defRPr sz="3400"/>
            </a:lvl1pPr>
            <a:lvl2pPr lvl="1" algn="ctr">
              <a:lnSpc>
                <a:spcPct val="100000"/>
              </a:lnSpc>
              <a:spcBef>
                <a:spcPts val="0"/>
              </a:spcBef>
              <a:spcAft>
                <a:spcPts val="0"/>
              </a:spcAft>
              <a:buSzPts val="3400"/>
              <a:buNone/>
              <a:defRPr sz="3400"/>
            </a:lvl2pPr>
            <a:lvl3pPr lvl="2" algn="ctr">
              <a:lnSpc>
                <a:spcPct val="100000"/>
              </a:lnSpc>
              <a:spcBef>
                <a:spcPts val="0"/>
              </a:spcBef>
              <a:spcAft>
                <a:spcPts val="0"/>
              </a:spcAft>
              <a:buSzPts val="3400"/>
              <a:buNone/>
              <a:defRPr sz="3400"/>
            </a:lvl3pPr>
            <a:lvl4pPr lvl="3" algn="ctr">
              <a:lnSpc>
                <a:spcPct val="100000"/>
              </a:lnSpc>
              <a:spcBef>
                <a:spcPts val="0"/>
              </a:spcBef>
              <a:spcAft>
                <a:spcPts val="0"/>
              </a:spcAft>
              <a:buSzPts val="3400"/>
              <a:buNone/>
              <a:defRPr sz="3400"/>
            </a:lvl4pPr>
            <a:lvl5pPr lvl="4" algn="ctr">
              <a:lnSpc>
                <a:spcPct val="100000"/>
              </a:lnSpc>
              <a:spcBef>
                <a:spcPts val="0"/>
              </a:spcBef>
              <a:spcAft>
                <a:spcPts val="0"/>
              </a:spcAft>
              <a:buSzPts val="3400"/>
              <a:buNone/>
              <a:defRPr sz="3400"/>
            </a:lvl5pPr>
            <a:lvl6pPr lvl="5" algn="ctr">
              <a:lnSpc>
                <a:spcPct val="100000"/>
              </a:lnSpc>
              <a:spcBef>
                <a:spcPts val="0"/>
              </a:spcBef>
              <a:spcAft>
                <a:spcPts val="0"/>
              </a:spcAft>
              <a:buSzPts val="3400"/>
              <a:buNone/>
              <a:defRPr sz="3400"/>
            </a:lvl6pPr>
            <a:lvl7pPr lvl="6" algn="ctr">
              <a:lnSpc>
                <a:spcPct val="100000"/>
              </a:lnSpc>
              <a:spcBef>
                <a:spcPts val="0"/>
              </a:spcBef>
              <a:spcAft>
                <a:spcPts val="0"/>
              </a:spcAft>
              <a:buSzPts val="3400"/>
              <a:buNone/>
              <a:defRPr sz="3400"/>
            </a:lvl7pPr>
            <a:lvl8pPr lvl="7" algn="ctr">
              <a:lnSpc>
                <a:spcPct val="100000"/>
              </a:lnSpc>
              <a:spcBef>
                <a:spcPts val="0"/>
              </a:spcBef>
              <a:spcAft>
                <a:spcPts val="0"/>
              </a:spcAft>
              <a:buSzPts val="3400"/>
              <a:buNone/>
              <a:defRPr sz="3400"/>
            </a:lvl8pPr>
            <a:lvl9pPr lvl="8" algn="ctr">
              <a:lnSpc>
                <a:spcPct val="100000"/>
              </a:lnSpc>
              <a:spcBef>
                <a:spcPts val="0"/>
              </a:spcBef>
              <a:spcAft>
                <a:spcPts val="0"/>
              </a:spcAft>
              <a:buSzPts val="3400"/>
              <a:buNone/>
              <a:defRPr sz="3400"/>
            </a:lvl9pPr>
          </a:lstStyle>
          <a:p/>
        </p:txBody>
      </p:sp>
      <p:sp>
        <p:nvSpPr>
          <p:cNvPr id="39" name="Google Shape;39;p9"/>
          <p:cNvSpPr txBox="1"/>
          <p:nvPr>
            <p:ph idx="2" type="body"/>
          </p:nvPr>
        </p:nvSpPr>
        <p:spPr>
          <a:xfrm>
            <a:off x="7903200" y="1158520"/>
            <a:ext cx="6139200" cy="5912100"/>
          </a:xfrm>
          <a:prstGeom prst="rect">
            <a:avLst/>
          </a:prstGeom>
        </p:spPr>
        <p:txBody>
          <a:bodyPr anchorCtr="0" anchor="ctr" bIns="146275" lIns="146275" spcFirstLastPara="1" rIns="146275" wrap="square" tIns="146275">
            <a:normAutofit/>
          </a:bodyPr>
          <a:lstStyle>
            <a:lvl1pPr indent="-412750" lvl="0" marL="457200">
              <a:spcBef>
                <a:spcPts val="0"/>
              </a:spcBef>
              <a:spcAft>
                <a:spcPts val="0"/>
              </a:spcAft>
              <a:buSzPts val="2900"/>
              <a:buChar char="●"/>
              <a:defRPr/>
            </a:lvl1pPr>
            <a:lvl2pPr indent="-368300" lvl="1" marL="914400">
              <a:spcBef>
                <a:spcPts val="0"/>
              </a:spcBef>
              <a:spcAft>
                <a:spcPts val="0"/>
              </a:spcAft>
              <a:buSzPts val="2200"/>
              <a:buChar char="○"/>
              <a:defRPr/>
            </a:lvl2pPr>
            <a:lvl3pPr indent="-368300" lvl="2" marL="1371600">
              <a:spcBef>
                <a:spcPts val="0"/>
              </a:spcBef>
              <a:spcAft>
                <a:spcPts val="0"/>
              </a:spcAft>
              <a:buSzPts val="2200"/>
              <a:buChar char="■"/>
              <a:defRPr/>
            </a:lvl3pPr>
            <a:lvl4pPr indent="-368300" lvl="3" marL="1828800">
              <a:spcBef>
                <a:spcPts val="0"/>
              </a:spcBef>
              <a:spcAft>
                <a:spcPts val="0"/>
              </a:spcAft>
              <a:buSzPts val="2200"/>
              <a:buChar char="●"/>
              <a:defRPr/>
            </a:lvl4pPr>
            <a:lvl5pPr indent="-368300" lvl="4" marL="2286000">
              <a:spcBef>
                <a:spcPts val="0"/>
              </a:spcBef>
              <a:spcAft>
                <a:spcPts val="0"/>
              </a:spcAft>
              <a:buSzPts val="2200"/>
              <a:buChar char="○"/>
              <a:defRPr/>
            </a:lvl5pPr>
            <a:lvl6pPr indent="-368300" lvl="5" marL="2743200">
              <a:spcBef>
                <a:spcPts val="0"/>
              </a:spcBef>
              <a:spcAft>
                <a:spcPts val="0"/>
              </a:spcAft>
              <a:buSzPts val="2200"/>
              <a:buChar char="■"/>
              <a:defRPr/>
            </a:lvl6pPr>
            <a:lvl7pPr indent="-368300" lvl="6" marL="3200400">
              <a:spcBef>
                <a:spcPts val="0"/>
              </a:spcBef>
              <a:spcAft>
                <a:spcPts val="0"/>
              </a:spcAft>
              <a:buSzPts val="2200"/>
              <a:buChar char="●"/>
              <a:defRPr/>
            </a:lvl7pPr>
            <a:lvl8pPr indent="-368300" lvl="7" marL="3657600">
              <a:spcBef>
                <a:spcPts val="0"/>
              </a:spcBef>
              <a:spcAft>
                <a:spcPts val="0"/>
              </a:spcAft>
              <a:buSzPts val="2200"/>
              <a:buChar char="○"/>
              <a:defRPr/>
            </a:lvl8pPr>
            <a:lvl9pPr indent="-368300" lvl="8" marL="4114800">
              <a:spcBef>
                <a:spcPts val="0"/>
              </a:spcBef>
              <a:spcAft>
                <a:spcPts val="0"/>
              </a:spcAft>
              <a:buSzPts val="2200"/>
              <a:buChar char="■"/>
              <a:defRPr/>
            </a:lvl9pPr>
          </a:lstStyle>
          <a:p/>
        </p:txBody>
      </p:sp>
      <p:sp>
        <p:nvSpPr>
          <p:cNvPr id="40" name="Google Shape;40;p9"/>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498720" y="6768920"/>
            <a:ext cx="9598200" cy="968100"/>
          </a:xfrm>
          <a:prstGeom prst="rect">
            <a:avLst/>
          </a:prstGeom>
        </p:spPr>
        <p:txBody>
          <a:bodyPr anchorCtr="0" anchor="ctr" bIns="146275" lIns="146275" spcFirstLastPara="1" rIns="146275" wrap="square" tIns="146275">
            <a:normAutofit/>
          </a:bodyPr>
          <a:lstStyle>
            <a:lvl1pPr indent="-228600" lvl="0" marL="457200">
              <a:lnSpc>
                <a:spcPct val="100000"/>
              </a:lnSpc>
              <a:spcBef>
                <a:spcPts val="0"/>
              </a:spcBef>
              <a:spcAft>
                <a:spcPts val="0"/>
              </a:spcAft>
              <a:buSzPts val="2900"/>
              <a:buNone/>
              <a:defRPr/>
            </a:lvl1pPr>
          </a:lstStyle>
          <a:p/>
        </p:txBody>
      </p:sp>
      <p:sp>
        <p:nvSpPr>
          <p:cNvPr id="43" name="Google Shape;43;p10"/>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98720" y="712040"/>
            <a:ext cx="13632900" cy="916200"/>
          </a:xfrm>
          <a:prstGeom prst="rect">
            <a:avLst/>
          </a:prstGeom>
          <a:noFill/>
          <a:ln>
            <a:noFill/>
          </a:ln>
        </p:spPr>
        <p:txBody>
          <a:bodyPr anchorCtr="0" anchor="t" bIns="146275" lIns="146275" spcFirstLastPara="1" rIns="146275" wrap="square" tIns="146275">
            <a:normAutofit/>
          </a:bodyPr>
          <a:lstStyle>
            <a:lvl1pPr lvl="0">
              <a:spcBef>
                <a:spcPts val="0"/>
              </a:spcBef>
              <a:spcAft>
                <a:spcPts val="0"/>
              </a:spcAft>
              <a:buClr>
                <a:schemeClr val="dk1"/>
              </a:buClr>
              <a:buSzPts val="4500"/>
              <a:buNone/>
              <a:defRPr sz="4500">
                <a:solidFill>
                  <a:schemeClr val="dk1"/>
                </a:solidFill>
              </a:defRPr>
            </a:lvl1pPr>
            <a:lvl2pPr lvl="1">
              <a:spcBef>
                <a:spcPts val="0"/>
              </a:spcBef>
              <a:spcAft>
                <a:spcPts val="0"/>
              </a:spcAft>
              <a:buClr>
                <a:schemeClr val="dk1"/>
              </a:buClr>
              <a:buSzPts val="4500"/>
              <a:buNone/>
              <a:defRPr sz="4500">
                <a:solidFill>
                  <a:schemeClr val="dk1"/>
                </a:solidFill>
              </a:defRPr>
            </a:lvl2pPr>
            <a:lvl3pPr lvl="2">
              <a:spcBef>
                <a:spcPts val="0"/>
              </a:spcBef>
              <a:spcAft>
                <a:spcPts val="0"/>
              </a:spcAft>
              <a:buClr>
                <a:schemeClr val="dk1"/>
              </a:buClr>
              <a:buSzPts val="4500"/>
              <a:buNone/>
              <a:defRPr sz="4500">
                <a:solidFill>
                  <a:schemeClr val="dk1"/>
                </a:solidFill>
              </a:defRPr>
            </a:lvl3pPr>
            <a:lvl4pPr lvl="3">
              <a:spcBef>
                <a:spcPts val="0"/>
              </a:spcBef>
              <a:spcAft>
                <a:spcPts val="0"/>
              </a:spcAft>
              <a:buClr>
                <a:schemeClr val="dk1"/>
              </a:buClr>
              <a:buSzPts val="4500"/>
              <a:buNone/>
              <a:defRPr sz="4500">
                <a:solidFill>
                  <a:schemeClr val="dk1"/>
                </a:solidFill>
              </a:defRPr>
            </a:lvl4pPr>
            <a:lvl5pPr lvl="4">
              <a:spcBef>
                <a:spcPts val="0"/>
              </a:spcBef>
              <a:spcAft>
                <a:spcPts val="0"/>
              </a:spcAft>
              <a:buClr>
                <a:schemeClr val="dk1"/>
              </a:buClr>
              <a:buSzPts val="4500"/>
              <a:buNone/>
              <a:defRPr sz="4500">
                <a:solidFill>
                  <a:schemeClr val="dk1"/>
                </a:solidFill>
              </a:defRPr>
            </a:lvl5pPr>
            <a:lvl6pPr lvl="5">
              <a:spcBef>
                <a:spcPts val="0"/>
              </a:spcBef>
              <a:spcAft>
                <a:spcPts val="0"/>
              </a:spcAft>
              <a:buClr>
                <a:schemeClr val="dk1"/>
              </a:buClr>
              <a:buSzPts val="4500"/>
              <a:buNone/>
              <a:defRPr sz="4500">
                <a:solidFill>
                  <a:schemeClr val="dk1"/>
                </a:solidFill>
              </a:defRPr>
            </a:lvl6pPr>
            <a:lvl7pPr lvl="6">
              <a:spcBef>
                <a:spcPts val="0"/>
              </a:spcBef>
              <a:spcAft>
                <a:spcPts val="0"/>
              </a:spcAft>
              <a:buClr>
                <a:schemeClr val="dk1"/>
              </a:buClr>
              <a:buSzPts val="4500"/>
              <a:buNone/>
              <a:defRPr sz="4500">
                <a:solidFill>
                  <a:schemeClr val="dk1"/>
                </a:solidFill>
              </a:defRPr>
            </a:lvl7pPr>
            <a:lvl8pPr lvl="7">
              <a:spcBef>
                <a:spcPts val="0"/>
              </a:spcBef>
              <a:spcAft>
                <a:spcPts val="0"/>
              </a:spcAft>
              <a:buClr>
                <a:schemeClr val="dk1"/>
              </a:buClr>
              <a:buSzPts val="4500"/>
              <a:buNone/>
              <a:defRPr sz="4500">
                <a:solidFill>
                  <a:schemeClr val="dk1"/>
                </a:solidFill>
              </a:defRPr>
            </a:lvl8pPr>
            <a:lvl9pPr lvl="8">
              <a:spcBef>
                <a:spcPts val="0"/>
              </a:spcBef>
              <a:spcAft>
                <a:spcPts val="0"/>
              </a:spcAft>
              <a:buClr>
                <a:schemeClr val="dk1"/>
              </a:buClr>
              <a:buSzPts val="4500"/>
              <a:buNone/>
              <a:defRPr sz="4500">
                <a:solidFill>
                  <a:schemeClr val="dk1"/>
                </a:solidFill>
              </a:defRPr>
            </a:lvl9pPr>
          </a:lstStyle>
          <a:p/>
        </p:txBody>
      </p:sp>
      <p:sp>
        <p:nvSpPr>
          <p:cNvPr id="7" name="Google Shape;7;p1"/>
          <p:cNvSpPr txBox="1"/>
          <p:nvPr>
            <p:ph idx="1" type="body"/>
          </p:nvPr>
        </p:nvSpPr>
        <p:spPr>
          <a:xfrm>
            <a:off x="498720" y="1843960"/>
            <a:ext cx="13632900" cy="5466300"/>
          </a:xfrm>
          <a:prstGeom prst="rect">
            <a:avLst/>
          </a:prstGeom>
          <a:noFill/>
          <a:ln>
            <a:noFill/>
          </a:ln>
        </p:spPr>
        <p:txBody>
          <a:bodyPr anchorCtr="0" anchor="t" bIns="146275" lIns="146275" spcFirstLastPara="1" rIns="146275" wrap="square" tIns="146275">
            <a:normAutofit/>
          </a:bodyPr>
          <a:lstStyle>
            <a:lvl1pPr indent="-412750" lvl="0" marL="457200">
              <a:lnSpc>
                <a:spcPct val="115000"/>
              </a:lnSpc>
              <a:spcBef>
                <a:spcPts val="0"/>
              </a:spcBef>
              <a:spcAft>
                <a:spcPts val="0"/>
              </a:spcAft>
              <a:buClr>
                <a:schemeClr val="dk2"/>
              </a:buClr>
              <a:buSzPts val="2900"/>
              <a:buChar char="●"/>
              <a:defRPr sz="2900">
                <a:solidFill>
                  <a:schemeClr val="dk2"/>
                </a:solidFill>
              </a:defRPr>
            </a:lvl1pPr>
            <a:lvl2pPr indent="-368300" lvl="1" marL="914400">
              <a:lnSpc>
                <a:spcPct val="115000"/>
              </a:lnSpc>
              <a:spcBef>
                <a:spcPts val="0"/>
              </a:spcBef>
              <a:spcAft>
                <a:spcPts val="0"/>
              </a:spcAft>
              <a:buClr>
                <a:schemeClr val="dk2"/>
              </a:buClr>
              <a:buSzPts val="2200"/>
              <a:buChar char="○"/>
              <a:defRPr sz="2200">
                <a:solidFill>
                  <a:schemeClr val="dk2"/>
                </a:solidFill>
              </a:defRPr>
            </a:lvl2pPr>
            <a:lvl3pPr indent="-368300" lvl="2" marL="1371600">
              <a:lnSpc>
                <a:spcPct val="115000"/>
              </a:lnSpc>
              <a:spcBef>
                <a:spcPts val="0"/>
              </a:spcBef>
              <a:spcAft>
                <a:spcPts val="0"/>
              </a:spcAft>
              <a:buClr>
                <a:schemeClr val="dk2"/>
              </a:buClr>
              <a:buSzPts val="2200"/>
              <a:buChar char="■"/>
              <a:defRPr sz="2200">
                <a:solidFill>
                  <a:schemeClr val="dk2"/>
                </a:solidFill>
              </a:defRPr>
            </a:lvl3pPr>
            <a:lvl4pPr indent="-368300" lvl="3" marL="1828800">
              <a:lnSpc>
                <a:spcPct val="115000"/>
              </a:lnSpc>
              <a:spcBef>
                <a:spcPts val="0"/>
              </a:spcBef>
              <a:spcAft>
                <a:spcPts val="0"/>
              </a:spcAft>
              <a:buClr>
                <a:schemeClr val="dk2"/>
              </a:buClr>
              <a:buSzPts val="2200"/>
              <a:buChar char="●"/>
              <a:defRPr sz="2200">
                <a:solidFill>
                  <a:schemeClr val="dk2"/>
                </a:solidFill>
              </a:defRPr>
            </a:lvl4pPr>
            <a:lvl5pPr indent="-368300" lvl="4" marL="2286000">
              <a:lnSpc>
                <a:spcPct val="115000"/>
              </a:lnSpc>
              <a:spcBef>
                <a:spcPts val="0"/>
              </a:spcBef>
              <a:spcAft>
                <a:spcPts val="0"/>
              </a:spcAft>
              <a:buClr>
                <a:schemeClr val="dk2"/>
              </a:buClr>
              <a:buSzPts val="2200"/>
              <a:buChar char="○"/>
              <a:defRPr sz="2200">
                <a:solidFill>
                  <a:schemeClr val="dk2"/>
                </a:solidFill>
              </a:defRPr>
            </a:lvl5pPr>
            <a:lvl6pPr indent="-368300" lvl="5" marL="2743200">
              <a:lnSpc>
                <a:spcPct val="115000"/>
              </a:lnSpc>
              <a:spcBef>
                <a:spcPts val="0"/>
              </a:spcBef>
              <a:spcAft>
                <a:spcPts val="0"/>
              </a:spcAft>
              <a:buClr>
                <a:schemeClr val="dk2"/>
              </a:buClr>
              <a:buSzPts val="2200"/>
              <a:buChar char="■"/>
              <a:defRPr sz="2200">
                <a:solidFill>
                  <a:schemeClr val="dk2"/>
                </a:solidFill>
              </a:defRPr>
            </a:lvl6pPr>
            <a:lvl7pPr indent="-368300" lvl="6" marL="3200400">
              <a:lnSpc>
                <a:spcPct val="115000"/>
              </a:lnSpc>
              <a:spcBef>
                <a:spcPts val="0"/>
              </a:spcBef>
              <a:spcAft>
                <a:spcPts val="0"/>
              </a:spcAft>
              <a:buClr>
                <a:schemeClr val="dk2"/>
              </a:buClr>
              <a:buSzPts val="2200"/>
              <a:buChar char="●"/>
              <a:defRPr sz="2200">
                <a:solidFill>
                  <a:schemeClr val="dk2"/>
                </a:solidFill>
              </a:defRPr>
            </a:lvl7pPr>
            <a:lvl8pPr indent="-368300" lvl="7" marL="3657600">
              <a:lnSpc>
                <a:spcPct val="115000"/>
              </a:lnSpc>
              <a:spcBef>
                <a:spcPts val="0"/>
              </a:spcBef>
              <a:spcAft>
                <a:spcPts val="0"/>
              </a:spcAft>
              <a:buClr>
                <a:schemeClr val="dk2"/>
              </a:buClr>
              <a:buSzPts val="2200"/>
              <a:buChar char="○"/>
              <a:defRPr sz="2200">
                <a:solidFill>
                  <a:schemeClr val="dk2"/>
                </a:solidFill>
              </a:defRPr>
            </a:lvl8pPr>
            <a:lvl9pPr indent="-368300" lvl="8" marL="4114800">
              <a:lnSpc>
                <a:spcPct val="115000"/>
              </a:lnSpc>
              <a:spcBef>
                <a:spcPts val="0"/>
              </a:spcBef>
              <a:spcAft>
                <a:spcPts val="0"/>
              </a:spcAft>
              <a:buClr>
                <a:schemeClr val="dk2"/>
              </a:buClr>
              <a:buSzPts val="2200"/>
              <a:buChar char="■"/>
              <a:defRPr sz="2200">
                <a:solidFill>
                  <a:schemeClr val="dk2"/>
                </a:solidFill>
              </a:defRPr>
            </a:lvl9pPr>
          </a:lstStyle>
          <a:p/>
        </p:txBody>
      </p:sp>
      <p:sp>
        <p:nvSpPr>
          <p:cNvPr id="8" name="Google Shape;8;p1"/>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lvl="0" algn="r">
              <a:buNone/>
              <a:defRPr sz="1600">
                <a:solidFill>
                  <a:schemeClr val="dk2"/>
                </a:solidFill>
              </a:defRPr>
            </a:lvl1pPr>
            <a:lvl2pPr lvl="1" algn="r">
              <a:buNone/>
              <a:defRPr sz="1600">
                <a:solidFill>
                  <a:schemeClr val="dk2"/>
                </a:solidFill>
              </a:defRPr>
            </a:lvl2pPr>
            <a:lvl3pPr lvl="2" algn="r">
              <a:buNone/>
              <a:defRPr sz="1600">
                <a:solidFill>
                  <a:schemeClr val="dk2"/>
                </a:solidFill>
              </a:defRPr>
            </a:lvl3pPr>
            <a:lvl4pPr lvl="3" algn="r">
              <a:buNone/>
              <a:defRPr sz="1600">
                <a:solidFill>
                  <a:schemeClr val="dk2"/>
                </a:solidFill>
              </a:defRPr>
            </a:lvl4pPr>
            <a:lvl5pPr lvl="4" algn="r">
              <a:buNone/>
              <a:defRPr sz="1600">
                <a:solidFill>
                  <a:schemeClr val="dk2"/>
                </a:solidFill>
              </a:defRPr>
            </a:lvl5pPr>
            <a:lvl6pPr lvl="5" algn="r">
              <a:buNone/>
              <a:defRPr sz="1600">
                <a:solidFill>
                  <a:schemeClr val="dk2"/>
                </a:solidFill>
              </a:defRPr>
            </a:lvl6pPr>
            <a:lvl7pPr lvl="6" algn="r">
              <a:buNone/>
              <a:defRPr sz="1600">
                <a:solidFill>
                  <a:schemeClr val="dk2"/>
                </a:solidFill>
              </a:defRPr>
            </a:lvl7pPr>
            <a:lvl8pPr lvl="7" algn="r">
              <a:buNone/>
              <a:defRPr sz="1600">
                <a:solidFill>
                  <a:schemeClr val="dk2"/>
                </a:solidFill>
              </a:defRPr>
            </a:lvl8pPr>
            <a:lvl9pPr lvl="8" algn="r">
              <a:buNone/>
              <a:defRPr sz="16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hyperlink" Target="https://www.techtarget.com/searchsecurity/definition/Hash-based-Message-Authentication-Code-HMAC"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hyperlink" Target="https://www.geeksforgeeks.org/what-is-data-privacy/" TargetMode="External"/><Relationship Id="rId4" Type="http://schemas.openxmlformats.org/officeDocument/2006/relationships/hyperlink" Target="https://www.geeksforgeeks.org/difference-between-authentication-and-authorizatio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hyperlink" Target="https://www.geeksforgeeks.org/types-of-wireless-security-encryption/" TargetMode="External"/><Relationship Id="rId4" Type="http://schemas.openxmlformats.org/officeDocument/2006/relationships/hyperlink" Target="https://www.geeksforgeeks.org/advanced-encryption-standard-aes/" TargetMode="External"/><Relationship Id="rId5" Type="http://schemas.openxmlformats.org/officeDocument/2006/relationships/hyperlink" Target="https://www.geeksforgeeks.org/elgamal-encryption-algorithm/" TargetMode="External"/><Relationship Id="rId6" Type="http://schemas.openxmlformats.org/officeDocument/2006/relationships/hyperlink" Target="https://www.geeksforgeeks.org/capture-handshake-address-with-airodump-ng-and-aireplay-ng/"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hyperlink" Target="https://www.geeksforgeeks.org/digital-subscriber-line-ds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image" Target="../media/image11.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4.png"/><Relationship Id="rId7"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image" Target="../media/image19.png"/><Relationship Id="rId4" Type="http://schemas.openxmlformats.org/officeDocument/2006/relationships/image" Target="../media/image15.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4"/>
          <p:cNvSpPr txBox="1"/>
          <p:nvPr>
            <p:ph type="ctrTitle"/>
          </p:nvPr>
        </p:nvSpPr>
        <p:spPr>
          <a:xfrm>
            <a:off x="498733" y="1191320"/>
            <a:ext cx="13632900" cy="3284100"/>
          </a:xfrm>
          <a:prstGeom prst="rect">
            <a:avLst/>
          </a:prstGeom>
        </p:spPr>
        <p:txBody>
          <a:bodyPr anchorCtr="0" anchor="b" bIns="146275" lIns="146275" spcFirstLastPara="1" rIns="146275" wrap="square" tIns="146275">
            <a:normAutofit/>
          </a:bodyPr>
          <a:lstStyle/>
          <a:p>
            <a:pPr indent="0" lvl="0" marL="0" rtl="0" algn="ctr">
              <a:spcBef>
                <a:spcPts val="0"/>
              </a:spcBef>
              <a:spcAft>
                <a:spcPts val="0"/>
              </a:spcAft>
              <a:buNone/>
            </a:pPr>
            <a:r>
              <a:rPr lang="en-US"/>
              <a:t>Unit 4</a:t>
            </a:r>
            <a:endParaRPr/>
          </a:p>
        </p:txBody>
      </p:sp>
      <p:sp>
        <p:nvSpPr>
          <p:cNvPr id="101" name="Google Shape;101;p24"/>
          <p:cNvSpPr txBox="1"/>
          <p:nvPr>
            <p:ph type="ctrTitle"/>
          </p:nvPr>
        </p:nvSpPr>
        <p:spPr>
          <a:xfrm>
            <a:off x="817558" y="4490520"/>
            <a:ext cx="13632900" cy="1357500"/>
          </a:xfrm>
          <a:prstGeom prst="rect">
            <a:avLst/>
          </a:prstGeom>
        </p:spPr>
        <p:txBody>
          <a:bodyPr anchorCtr="0" anchor="b" bIns="146275" lIns="146275" spcFirstLastPara="1" rIns="146275" wrap="square" tIns="146275">
            <a:spAutoFit/>
          </a:bodyPr>
          <a:lstStyle/>
          <a:p>
            <a:pPr indent="0" lvl="0" marL="0" rtl="0" algn="ctr">
              <a:lnSpc>
                <a:spcPct val="125000"/>
              </a:lnSpc>
              <a:spcBef>
                <a:spcPts val="0"/>
              </a:spcBef>
              <a:spcAft>
                <a:spcPts val="0"/>
              </a:spcAft>
              <a:buNone/>
            </a:pPr>
            <a:r>
              <a:rPr lang="en-US" sz="6900">
                <a:solidFill>
                  <a:srgbClr val="1F1E1E"/>
                </a:solidFill>
                <a:latin typeface="Red Hat Text"/>
                <a:ea typeface="Red Hat Text"/>
                <a:cs typeface="Red Hat Text"/>
                <a:sym typeface="Red Hat Text"/>
              </a:rPr>
              <a:t>Wireless Network Security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33"/>
          <p:cNvSpPr txBox="1"/>
          <p:nvPr>
            <p:ph type="title"/>
          </p:nvPr>
        </p:nvSpPr>
        <p:spPr>
          <a:xfrm>
            <a:off x="1005840" y="438150"/>
            <a:ext cx="12618720" cy="159067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5200"/>
              <a:buFont typeface="Calibri"/>
              <a:buNone/>
            </a:pPr>
            <a:r>
              <a:rPr lang="en-US"/>
              <a:t>Wi-Fi Protected Access (WPA)</a:t>
            </a:r>
            <a:endParaRPr/>
          </a:p>
        </p:txBody>
      </p:sp>
      <p:sp>
        <p:nvSpPr>
          <p:cNvPr id="162" name="Google Shape;162;p33"/>
          <p:cNvSpPr txBox="1"/>
          <p:nvPr>
            <p:ph idx="1" type="body"/>
          </p:nvPr>
        </p:nvSpPr>
        <p:spPr>
          <a:xfrm>
            <a:off x="1005840" y="2190750"/>
            <a:ext cx="12618720" cy="5221606"/>
          </a:xfrm>
          <a:prstGeom prst="rect">
            <a:avLst/>
          </a:prstGeom>
          <a:noFill/>
          <a:ln>
            <a:noFill/>
          </a:ln>
        </p:spPr>
        <p:txBody>
          <a:bodyPr anchorCtr="0" anchor="t" bIns="45700" lIns="91425" spcFirstLastPara="1" rIns="91425" wrap="square" tIns="45700">
            <a:normAutofit/>
          </a:bodyPr>
          <a:lstStyle/>
          <a:p>
            <a:pPr indent="-274320" lvl="0" marL="274320" rtl="0" algn="l">
              <a:lnSpc>
                <a:spcPct val="90000"/>
              </a:lnSpc>
              <a:spcBef>
                <a:spcPts val="0"/>
              </a:spcBef>
              <a:spcAft>
                <a:spcPts val="0"/>
              </a:spcAft>
              <a:buClr>
                <a:schemeClr val="dk1"/>
              </a:buClr>
              <a:buSzPts val="2160"/>
              <a:buChar char="●"/>
            </a:pPr>
            <a:r>
              <a:rPr lang="en-US" sz="2160"/>
              <a:t>WPA was initially released in 2003. The Wi-Fi Alliance defined WPA as a response to serious weaknesses found in the WEP protocol. </a:t>
            </a:r>
            <a:endParaRPr/>
          </a:p>
          <a:p>
            <a:pPr indent="-274320" lvl="0" marL="274320" rtl="0" algn="l">
              <a:lnSpc>
                <a:spcPct val="90000"/>
              </a:lnSpc>
              <a:spcBef>
                <a:spcPts val="1200"/>
              </a:spcBef>
              <a:spcAft>
                <a:spcPts val="0"/>
              </a:spcAft>
              <a:buClr>
                <a:schemeClr val="dk1"/>
              </a:buClr>
              <a:buSzPts val="2160"/>
              <a:buChar char="●"/>
            </a:pPr>
            <a:r>
              <a:rPr lang="en-US" sz="2160"/>
              <a:t>New updates and features of WPA3 include:</a:t>
            </a:r>
            <a:endParaRPr/>
          </a:p>
          <a:p>
            <a:pPr indent="-274320" lvl="0" marL="274320" rtl="0" algn="l">
              <a:lnSpc>
                <a:spcPct val="90000"/>
              </a:lnSpc>
              <a:spcBef>
                <a:spcPts val="1200"/>
              </a:spcBef>
              <a:spcAft>
                <a:spcPts val="0"/>
              </a:spcAft>
              <a:buClr>
                <a:schemeClr val="dk1"/>
              </a:buClr>
              <a:buSzPts val="2160"/>
              <a:buChar char="●"/>
            </a:pPr>
            <a:r>
              <a:rPr lang="en-US" sz="2160"/>
              <a:t>256-bit Galois/Counter Mode Protocol encryption (GCMP-256);</a:t>
            </a:r>
            <a:endParaRPr/>
          </a:p>
          <a:p>
            <a:pPr indent="-274320" lvl="0" marL="274320" rtl="0" algn="l">
              <a:lnSpc>
                <a:spcPct val="90000"/>
              </a:lnSpc>
              <a:spcBef>
                <a:spcPts val="1200"/>
              </a:spcBef>
              <a:spcAft>
                <a:spcPts val="0"/>
              </a:spcAft>
              <a:buClr>
                <a:schemeClr val="dk1"/>
              </a:buClr>
              <a:buSzPts val="2160"/>
              <a:buChar char="●"/>
            </a:pPr>
            <a:r>
              <a:rPr lang="en-US" sz="2160"/>
              <a:t>384-bit Hashed Message Authentication Mode (</a:t>
            </a:r>
            <a:r>
              <a:rPr lang="en-US" sz="2160" u="sng">
                <a:solidFill>
                  <a:schemeClr val="hlink"/>
                </a:solidFill>
                <a:hlinkClick r:id="rId3"/>
              </a:rPr>
              <a:t>HMAC</a:t>
            </a:r>
            <a:r>
              <a:rPr lang="en-US" sz="2160"/>
              <a:t>);</a:t>
            </a:r>
            <a:endParaRPr/>
          </a:p>
          <a:p>
            <a:pPr indent="-274320" lvl="0" marL="274320" rtl="0" algn="l">
              <a:lnSpc>
                <a:spcPct val="90000"/>
              </a:lnSpc>
              <a:spcBef>
                <a:spcPts val="1200"/>
              </a:spcBef>
              <a:spcAft>
                <a:spcPts val="0"/>
              </a:spcAft>
              <a:buClr>
                <a:schemeClr val="dk1"/>
              </a:buClr>
              <a:buSzPts val="2160"/>
              <a:buChar char="●"/>
            </a:pPr>
            <a:r>
              <a:rPr lang="en-US" sz="2160"/>
              <a:t>256-bit Broadcast/Multicast Integrity Protocol (BIP-GMAC-256);</a:t>
            </a:r>
            <a:endParaRPr/>
          </a:p>
          <a:p>
            <a:pPr indent="-274320" lvl="0" marL="274320" rtl="0" algn="l">
              <a:lnSpc>
                <a:spcPct val="90000"/>
              </a:lnSpc>
              <a:spcBef>
                <a:spcPts val="1200"/>
              </a:spcBef>
              <a:spcAft>
                <a:spcPts val="0"/>
              </a:spcAft>
              <a:buClr>
                <a:schemeClr val="dk1"/>
              </a:buClr>
              <a:buSzPts val="2160"/>
              <a:buChar char="●"/>
            </a:pPr>
            <a:r>
              <a:rPr lang="en-US" sz="2160"/>
              <a:t>an equivalent 192-bit cryptographic strength (in WPA3-EAP enterprise mode);</a:t>
            </a:r>
            <a:endParaRPr/>
          </a:p>
          <a:p>
            <a:pPr indent="-137160" lvl="0" marL="274320" rtl="0" algn="l">
              <a:lnSpc>
                <a:spcPct val="90000"/>
              </a:lnSpc>
              <a:spcBef>
                <a:spcPts val="1200"/>
              </a:spcBef>
              <a:spcAft>
                <a:spcPts val="1900"/>
              </a:spcAft>
              <a:buClr>
                <a:schemeClr val="dk1"/>
              </a:buClr>
              <a:buSzPts val="2160"/>
              <a:buNone/>
            </a:pPr>
            <a:r>
              <a:t/>
            </a:r>
            <a:endParaRPr sz="216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4"/>
          <p:cNvSpPr txBox="1"/>
          <p:nvPr>
            <p:ph type="title"/>
          </p:nvPr>
        </p:nvSpPr>
        <p:spPr>
          <a:xfrm>
            <a:off x="1005840" y="438150"/>
            <a:ext cx="12618720" cy="159067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5280"/>
              <a:buFont typeface="Calibri"/>
              <a:buNone/>
            </a:pPr>
            <a:r>
              <a:t/>
            </a:r>
            <a:endParaRPr/>
          </a:p>
        </p:txBody>
      </p:sp>
      <p:graphicFrame>
        <p:nvGraphicFramePr>
          <p:cNvPr id="168" name="Google Shape;168;p34"/>
          <p:cNvGraphicFramePr/>
          <p:nvPr/>
        </p:nvGraphicFramePr>
        <p:xfrm>
          <a:off x="-10" y="438150"/>
          <a:ext cx="3000000" cy="3000000"/>
        </p:xfrm>
        <a:graphic>
          <a:graphicData uri="http://schemas.openxmlformats.org/drawingml/2006/table">
            <a:tbl>
              <a:tblPr>
                <a:noFill/>
                <a:tableStyleId>{04400DAC-185B-4C7A-A9A1-AF9ECFC1EAF5}</a:tableStyleId>
              </a:tblPr>
              <a:tblGrid>
                <a:gridCol w="7315200"/>
                <a:gridCol w="7315200"/>
              </a:tblGrid>
              <a:tr h="530725">
                <a:tc>
                  <a:txBody>
                    <a:bodyPr/>
                    <a:lstStyle/>
                    <a:p>
                      <a:pPr indent="0" lvl="0" marL="0" marR="0" rtl="0" algn="ctr">
                        <a:spcBef>
                          <a:spcPts val="0"/>
                        </a:spcBef>
                        <a:spcAft>
                          <a:spcPts val="0"/>
                        </a:spcAft>
                        <a:buNone/>
                      </a:pPr>
                      <a:r>
                        <a:rPr b="1" lang="en-US" sz="1400" u="none" cap="none" strike="noStrike"/>
                        <a:t>WEP</a:t>
                      </a:r>
                      <a:endParaRPr/>
                    </a:p>
                  </a:txBody>
                  <a:tcPr marT="76200" marB="76200" marR="38100" marL="381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1" lang="en-US" sz="1400" u="none" cap="none" strike="noStrike"/>
                        <a:t>WPA</a:t>
                      </a:r>
                      <a:endParaRPr/>
                    </a:p>
                  </a:txBody>
                  <a:tcPr marT="76200" marB="76200"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586000">
                <a:tc>
                  <a:txBody>
                    <a:bodyPr/>
                    <a:lstStyle/>
                    <a:p>
                      <a:pPr indent="0" lvl="0" marL="0" marR="0" rtl="0" algn="ctr">
                        <a:spcBef>
                          <a:spcPts val="0"/>
                        </a:spcBef>
                        <a:spcAft>
                          <a:spcPts val="0"/>
                        </a:spcAft>
                        <a:buNone/>
                      </a:pPr>
                      <a:r>
                        <a:rPr b="0" lang="en-US" sz="1400" u="none" cap="none" strike="noStrike"/>
                        <a:t>WEP stands for Wired Equivalent Privacy.</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400" u="none" cap="none" strike="noStrike"/>
                        <a:t>WPA stands for Wi-Fi Protected Access.</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862425">
                <a:tc>
                  <a:txBody>
                    <a:bodyPr/>
                    <a:lstStyle/>
                    <a:p>
                      <a:pPr indent="0" lvl="0" marL="0" marR="0" rtl="0" algn="ctr">
                        <a:spcBef>
                          <a:spcPts val="0"/>
                        </a:spcBef>
                        <a:spcAft>
                          <a:spcPts val="0"/>
                        </a:spcAft>
                        <a:buNone/>
                      </a:pPr>
                      <a:r>
                        <a:rPr b="0" lang="en-US" sz="1400" u="none" cap="none" strike="noStrike"/>
                        <a:t>It is a security protocol for wireless networks which provides data confidentiality comparable to a traditional wired network.</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400" u="none" cap="none" strike="noStrike"/>
                        <a:t>It is a security protocol which is used in securing wireless networks and designed to replace the WEP protocol.</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716950">
                <a:tc>
                  <a:txBody>
                    <a:bodyPr/>
                    <a:lstStyle/>
                    <a:p>
                      <a:pPr indent="0" lvl="0" marL="0" marR="0" rtl="0" algn="ctr">
                        <a:spcBef>
                          <a:spcPts val="0"/>
                        </a:spcBef>
                        <a:spcAft>
                          <a:spcPts val="0"/>
                        </a:spcAft>
                        <a:buNone/>
                      </a:pPr>
                      <a:r>
                        <a:rPr b="0" lang="en-US" sz="1400" u="none" cap="none" strike="noStrike"/>
                        <a:t>Wired Equivalent Privacy (WEP) was introduced in 1999 means before WPA.</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400" u="none" cap="none" strike="noStrike"/>
                        <a:t>Wi-Fi Protected Access (WPA) was developed by the Wi-Fi Alliance in 2003 means after WEP.</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586000">
                <a:tc>
                  <a:txBody>
                    <a:bodyPr/>
                    <a:lstStyle/>
                    <a:p>
                      <a:pPr indent="0" lvl="0" marL="0" marR="0" rtl="0" algn="ctr">
                        <a:spcBef>
                          <a:spcPts val="0"/>
                        </a:spcBef>
                        <a:spcAft>
                          <a:spcPts val="0"/>
                        </a:spcAft>
                        <a:buNone/>
                      </a:pPr>
                      <a:r>
                        <a:rPr b="0" lang="en-US" sz="1400" u="none" cap="none" strike="noStrike"/>
                        <a:t>It provides wireless security through the use of an encryption key.</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400" u="none" cap="none" strike="noStrike"/>
                        <a:t>It provides wireless security through the use of a password.</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862425">
                <a:tc>
                  <a:txBody>
                    <a:bodyPr/>
                    <a:lstStyle/>
                    <a:p>
                      <a:pPr indent="0" lvl="0" marL="0" marR="0" rtl="0" algn="ctr">
                        <a:spcBef>
                          <a:spcPts val="0"/>
                        </a:spcBef>
                        <a:spcAft>
                          <a:spcPts val="0"/>
                        </a:spcAft>
                        <a:buNone/>
                      </a:pPr>
                      <a:r>
                        <a:rPr b="0" lang="en-US" sz="1400" u="sng" cap="none" strike="noStrike">
                          <a:solidFill>
                            <a:schemeClr val="hlink"/>
                          </a:solidFill>
                          <a:hlinkClick r:id="rId3"/>
                        </a:rPr>
                        <a:t>Data Privacy</a:t>
                      </a:r>
                      <a:r>
                        <a:rPr b="0" lang="en-US" sz="1400" u="none" cap="none" strike="noStrike"/>
                        <a:t> (Encryption) method is Rivest Cipher 4 (RC4).</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400" u="none" cap="none" strike="noStrike"/>
                        <a:t>Data Privacy (Encryption) method is Rivest Cipher 4 (RC4) and Temporal Key Integrity Protocol (TKIP).</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716950">
                <a:tc>
                  <a:txBody>
                    <a:bodyPr/>
                    <a:lstStyle/>
                    <a:p>
                      <a:pPr indent="0" lvl="0" marL="0" marR="0" rtl="0" algn="ctr">
                        <a:spcBef>
                          <a:spcPts val="0"/>
                        </a:spcBef>
                        <a:spcAft>
                          <a:spcPts val="0"/>
                        </a:spcAft>
                        <a:buNone/>
                      </a:pPr>
                      <a:r>
                        <a:rPr b="0" lang="en-US" sz="1400" u="none" cap="none" strike="noStrike"/>
                        <a:t>Authentication method in WEP is Open system authentication or shared key authentication.</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400" u="sng" cap="none" strike="noStrike">
                          <a:solidFill>
                            <a:schemeClr val="hlink"/>
                          </a:solidFill>
                          <a:hlinkClick r:id="rId4"/>
                        </a:rPr>
                        <a:t>Authentication</a:t>
                      </a:r>
                      <a:r>
                        <a:rPr b="0" lang="en-US" sz="1400" u="none" cap="none" strike="noStrike"/>
                        <a:t> method in WPA is WPA-PSK and WPA-Enterprise.</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586000">
                <a:tc>
                  <a:txBody>
                    <a:bodyPr/>
                    <a:lstStyle/>
                    <a:p>
                      <a:pPr indent="0" lvl="0" marL="0" marR="0" rtl="0" algn="ctr">
                        <a:spcBef>
                          <a:spcPts val="0"/>
                        </a:spcBef>
                        <a:spcAft>
                          <a:spcPts val="0"/>
                        </a:spcAft>
                        <a:buNone/>
                      </a:pPr>
                      <a:r>
                        <a:rPr b="0" lang="en-US" sz="1400" u="none" cap="none" strike="noStrike"/>
                        <a:t>Data integrity is provided through CRC 32.</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400" u="none" cap="none" strike="noStrike"/>
                        <a:t>Data integrity is provided through Message integrity code.</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586000">
                <a:tc>
                  <a:txBody>
                    <a:bodyPr/>
                    <a:lstStyle/>
                    <a:p>
                      <a:pPr indent="0" lvl="0" marL="0" marR="0" rtl="0" algn="ctr">
                        <a:spcBef>
                          <a:spcPts val="0"/>
                        </a:spcBef>
                        <a:spcAft>
                          <a:spcPts val="0"/>
                        </a:spcAft>
                        <a:buNone/>
                      </a:pPr>
                      <a:r>
                        <a:rPr b="0" lang="en-US" sz="1400" u="none" cap="none" strike="noStrike"/>
                        <a:t>It uses 40 bit key and 24 bit random number.</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400" u="none" cap="none" strike="noStrike"/>
                        <a:t>WPA key is 256 bit key.</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586000">
                <a:tc>
                  <a:txBody>
                    <a:bodyPr/>
                    <a:lstStyle/>
                    <a:p>
                      <a:pPr indent="0" lvl="0" marL="0" marR="0" rtl="0" algn="ctr">
                        <a:spcBef>
                          <a:spcPts val="0"/>
                        </a:spcBef>
                        <a:spcAft>
                          <a:spcPts val="0"/>
                        </a:spcAft>
                        <a:buNone/>
                      </a:pPr>
                      <a:r>
                        <a:rPr b="0" lang="en-US" sz="1400" u="none" cap="none" strike="noStrike"/>
                        <a:t>Key management is not provided in WEP.</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400" u="none" cap="none" strike="noStrike"/>
                        <a:t>Key management is provided through 4 way handshaking mechanism.</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586000">
                <a:tc>
                  <a:txBody>
                    <a:bodyPr/>
                    <a:lstStyle/>
                    <a:p>
                      <a:pPr indent="0" lvl="0" marL="0" marR="0" rtl="0" algn="ctr">
                        <a:spcBef>
                          <a:spcPts val="0"/>
                        </a:spcBef>
                        <a:spcAft>
                          <a:spcPts val="0"/>
                        </a:spcAft>
                        <a:buNone/>
                      </a:pPr>
                      <a:r>
                        <a:rPr b="0" lang="en-US" sz="1400" u="none" cap="none" strike="noStrike"/>
                        <a:t>In WEP no protection against reply attacks.</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400" u="none" cap="none" strike="noStrike"/>
                        <a:t>In WPA sequence counter is implemented for reply protection.</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586000">
                <a:tc>
                  <a:txBody>
                    <a:bodyPr/>
                    <a:lstStyle/>
                    <a:p>
                      <a:pPr indent="0" lvl="0" marL="0" marR="0" rtl="0" algn="ctr">
                        <a:spcBef>
                          <a:spcPts val="0"/>
                        </a:spcBef>
                        <a:spcAft>
                          <a:spcPts val="0"/>
                        </a:spcAft>
                        <a:buNone/>
                      </a:pPr>
                      <a:r>
                        <a:rPr b="0" lang="en-US" sz="1400" u="none" cap="none" strike="noStrike"/>
                        <a:t>It is possible to deploy on current hardware infrastructure.</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400" u="none" cap="none" strike="noStrike"/>
                        <a:t>It is possible to deploy on both previous and current hardware infrastructure.</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bl>
          </a:graphicData>
        </a:graphic>
      </p:graphicFrame>
      <p:sp>
        <p:nvSpPr>
          <p:cNvPr id="169" name="Google Shape;169;p34"/>
          <p:cNvSpPr/>
          <p:nvPr/>
        </p:nvSpPr>
        <p:spPr>
          <a:xfrm>
            <a:off x="-635" y="-8"/>
            <a:ext cx="14630400" cy="457200"/>
          </a:xfrm>
          <a:prstGeom prst="rect">
            <a:avLst/>
          </a:prstGeom>
          <a:solidFill>
            <a:srgbClr val="FFFF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273239"/>
              </a:buClr>
              <a:buSzPts val="1800"/>
              <a:buFont typeface="Nunito"/>
              <a:buNone/>
            </a:pPr>
            <a:r>
              <a:rPr b="1" i="0" lang="en-US" sz="3000" u="none" cap="none" strike="noStrike">
                <a:solidFill>
                  <a:srgbClr val="273239"/>
                </a:solidFill>
                <a:latin typeface="Nunito"/>
                <a:ea typeface="Nunito"/>
                <a:cs typeface="Nunito"/>
                <a:sym typeface="Nunito"/>
              </a:rPr>
              <a:t>Difference between WEP and WPA</a:t>
            </a:r>
            <a:endParaRPr b="0" i="0" sz="3000" u="none" cap="none" strike="noStrike">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5"/>
          <p:cNvSpPr/>
          <p:nvPr/>
        </p:nvSpPr>
        <p:spPr>
          <a:xfrm>
            <a:off x="564775" y="644950"/>
            <a:ext cx="13605000" cy="716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1900">
                <a:solidFill>
                  <a:srgbClr val="273239"/>
                </a:solidFill>
                <a:latin typeface="Nunito"/>
                <a:ea typeface="Nunito"/>
                <a:cs typeface="Nunito"/>
                <a:sym typeface="Nunito"/>
              </a:rPr>
              <a:t>What is WPA2?</a:t>
            </a:r>
            <a:endParaRPr sz="1500"/>
          </a:p>
          <a:p>
            <a:pPr indent="0" lvl="0" marL="0" marR="0" rtl="0" algn="just">
              <a:spcBef>
                <a:spcPts val="0"/>
              </a:spcBef>
              <a:spcAft>
                <a:spcPts val="0"/>
              </a:spcAft>
              <a:buNone/>
            </a:pPr>
            <a:r>
              <a:rPr lang="en-US" sz="1900">
                <a:solidFill>
                  <a:srgbClr val="273239"/>
                </a:solidFill>
                <a:latin typeface="Nunito"/>
                <a:ea typeface="Nunito"/>
                <a:cs typeface="Nunito"/>
                <a:sym typeface="Nunito"/>
              </a:rPr>
              <a:t>WPA2 has been a pivotal aspect of </a:t>
            </a:r>
            <a:r>
              <a:rPr lang="en-US" sz="1900" u="sng">
                <a:solidFill>
                  <a:schemeClr val="hlink"/>
                </a:solidFill>
                <a:latin typeface="Nunito"/>
                <a:ea typeface="Nunito"/>
                <a:cs typeface="Nunito"/>
                <a:sym typeface="Nunito"/>
                <a:hlinkClick r:id="rId3"/>
              </a:rPr>
              <a:t>Wi-Fi security </a:t>
            </a:r>
            <a:r>
              <a:rPr lang="en-US" sz="1900">
                <a:solidFill>
                  <a:srgbClr val="273239"/>
                </a:solidFill>
                <a:latin typeface="Nunito"/>
                <a:ea typeface="Nunito"/>
                <a:cs typeface="Nunito"/>
                <a:sym typeface="Nunito"/>
              </a:rPr>
              <a:t>for many years, offering strong encryption and authentication methods to protect wireless networks. It relies on the Advanced Encryption Standard (AES) for secure data transmission and utilizes a specific handshake process to establish trusted connections between devices and access points. Despite its effectiveness, WPA2 has experienced vulnerabilities such as the KRACK exploit, highlighting the necessity for a more resilient security protocol.</a:t>
            </a:r>
            <a:endParaRPr sz="1500"/>
          </a:p>
          <a:p>
            <a:pPr indent="0" lvl="0" marL="0" marR="0" rtl="0" algn="l">
              <a:spcBef>
                <a:spcPts val="0"/>
              </a:spcBef>
              <a:spcAft>
                <a:spcPts val="0"/>
              </a:spcAft>
              <a:buNone/>
            </a:pPr>
            <a:r>
              <a:rPr b="1" lang="en-US" sz="1900">
                <a:solidFill>
                  <a:srgbClr val="273239"/>
                </a:solidFill>
                <a:latin typeface="Nunito"/>
                <a:ea typeface="Nunito"/>
                <a:cs typeface="Nunito"/>
                <a:sym typeface="Nunito"/>
              </a:rPr>
              <a:t>Features of WPA2</a:t>
            </a:r>
            <a:endParaRPr sz="1500"/>
          </a:p>
          <a:p>
            <a:pPr indent="-349250" lvl="0" marL="457200" marR="0" rtl="0" algn="l">
              <a:spcBef>
                <a:spcPts val="0"/>
              </a:spcBef>
              <a:spcAft>
                <a:spcPts val="0"/>
              </a:spcAft>
              <a:buClr>
                <a:srgbClr val="273239"/>
              </a:buClr>
              <a:buSzPts val="1900"/>
              <a:buFont typeface="Nunito"/>
              <a:buChar char="●"/>
            </a:pPr>
            <a:r>
              <a:rPr b="1" lang="en-US" sz="1900">
                <a:solidFill>
                  <a:srgbClr val="273239"/>
                </a:solidFill>
                <a:latin typeface="Nunito"/>
                <a:ea typeface="Nunito"/>
                <a:cs typeface="Nunito"/>
                <a:sym typeface="Nunito"/>
              </a:rPr>
              <a:t>Advanced Encryption Standard (AES)</a:t>
            </a:r>
            <a:endParaRPr sz="1500"/>
          </a:p>
          <a:p>
            <a:pPr indent="-349250" lvl="1" marL="914400" marR="0" rtl="0" algn="just">
              <a:spcBef>
                <a:spcPts val="0"/>
              </a:spcBef>
              <a:spcAft>
                <a:spcPts val="0"/>
              </a:spcAft>
              <a:buSzPts val="1900"/>
              <a:buFont typeface="Nunito"/>
              <a:buChar char="○"/>
            </a:pPr>
            <a:r>
              <a:rPr lang="en-US" sz="1900">
                <a:solidFill>
                  <a:srgbClr val="273239"/>
                </a:solidFill>
                <a:latin typeface="Nunito"/>
                <a:ea typeface="Nunito"/>
                <a:cs typeface="Nunito"/>
                <a:sym typeface="Nunito"/>
              </a:rPr>
              <a:t>WPA2 utilizes the</a:t>
            </a:r>
            <a:r>
              <a:rPr lang="en-US" sz="1900" u="sng">
                <a:solidFill>
                  <a:schemeClr val="hlink"/>
                </a:solidFill>
                <a:latin typeface="Nunito"/>
                <a:ea typeface="Nunito"/>
                <a:cs typeface="Nunito"/>
                <a:sym typeface="Nunito"/>
                <a:hlinkClick r:id="rId4"/>
              </a:rPr>
              <a:t> Advanced Encryption Standard (AES)</a:t>
            </a:r>
            <a:r>
              <a:rPr lang="en-US" sz="1900">
                <a:solidFill>
                  <a:srgbClr val="273239"/>
                </a:solidFill>
                <a:latin typeface="Nunito"/>
                <a:ea typeface="Nunito"/>
                <a:cs typeface="Nunito"/>
                <a:sym typeface="Nunito"/>
              </a:rPr>
              <a:t>, a highly secure </a:t>
            </a:r>
            <a:r>
              <a:rPr lang="en-US" sz="1900" u="sng">
                <a:solidFill>
                  <a:schemeClr val="hlink"/>
                </a:solidFill>
                <a:latin typeface="Nunito"/>
                <a:ea typeface="Nunito"/>
                <a:cs typeface="Nunito"/>
                <a:sym typeface="Nunito"/>
                <a:hlinkClick r:id="rId5"/>
              </a:rPr>
              <a:t>encryption algorithm</a:t>
            </a:r>
            <a:r>
              <a:rPr lang="en-US" sz="1900">
                <a:solidFill>
                  <a:srgbClr val="273239"/>
                </a:solidFill>
                <a:latin typeface="Nunito"/>
                <a:ea typeface="Nunito"/>
                <a:cs typeface="Nunito"/>
                <a:sym typeface="Nunito"/>
              </a:rPr>
              <a:t>, to ensure robust protection for data transmitted across wireless networks.</a:t>
            </a:r>
            <a:endParaRPr sz="1500"/>
          </a:p>
          <a:p>
            <a:pPr indent="-349250" lvl="0" marL="457200" marR="0" rtl="0" algn="l">
              <a:spcBef>
                <a:spcPts val="0"/>
              </a:spcBef>
              <a:spcAft>
                <a:spcPts val="0"/>
              </a:spcAft>
              <a:buClr>
                <a:srgbClr val="273239"/>
              </a:buClr>
              <a:buSzPts val="1900"/>
              <a:buFont typeface="Nunito"/>
              <a:buChar char="●"/>
            </a:pPr>
            <a:r>
              <a:rPr b="1" lang="en-US" sz="1900">
                <a:solidFill>
                  <a:srgbClr val="273239"/>
                </a:solidFill>
                <a:latin typeface="Nunito"/>
                <a:ea typeface="Nunito"/>
                <a:cs typeface="Nunito"/>
                <a:sym typeface="Nunito"/>
              </a:rPr>
              <a:t>4-Way Handshake Authentication</a:t>
            </a:r>
            <a:endParaRPr sz="1500"/>
          </a:p>
          <a:p>
            <a:pPr indent="-349250" lvl="1" marL="914400" marR="0" rtl="0" algn="just">
              <a:spcBef>
                <a:spcPts val="0"/>
              </a:spcBef>
              <a:spcAft>
                <a:spcPts val="0"/>
              </a:spcAft>
              <a:buClr>
                <a:srgbClr val="273239"/>
              </a:buClr>
              <a:buSzPts val="1900"/>
              <a:buFont typeface="Nunito"/>
              <a:buChar char="○"/>
            </a:pPr>
            <a:r>
              <a:rPr lang="en-US" sz="1900">
                <a:solidFill>
                  <a:srgbClr val="273239"/>
                </a:solidFill>
                <a:latin typeface="Nunito"/>
                <a:ea typeface="Nunito"/>
                <a:cs typeface="Nunito"/>
                <a:sym typeface="Nunito"/>
              </a:rPr>
              <a:t>WPA2 uses the 4-way handshake method for authentication, establishing trusted connections between devices and access points.</a:t>
            </a:r>
            <a:endParaRPr sz="1500"/>
          </a:p>
          <a:p>
            <a:pPr indent="-349250" lvl="0" marL="457200" marR="0" rtl="0" algn="l">
              <a:spcBef>
                <a:spcPts val="0"/>
              </a:spcBef>
              <a:spcAft>
                <a:spcPts val="0"/>
              </a:spcAft>
              <a:buClr>
                <a:srgbClr val="273239"/>
              </a:buClr>
              <a:buSzPts val="1900"/>
              <a:buFont typeface="Nunito"/>
              <a:buChar char="●"/>
            </a:pPr>
            <a:r>
              <a:rPr b="1" lang="en-US" sz="1900">
                <a:solidFill>
                  <a:srgbClr val="273239"/>
                </a:solidFill>
                <a:latin typeface="Nunito"/>
                <a:ea typeface="Nunito"/>
                <a:cs typeface="Nunito"/>
                <a:sym typeface="Nunito"/>
              </a:rPr>
              <a:t>Widely Supported Compatibility</a:t>
            </a:r>
            <a:endParaRPr sz="1500"/>
          </a:p>
          <a:p>
            <a:pPr indent="-349250" lvl="1" marL="914400" marR="0" rtl="0" algn="just">
              <a:spcBef>
                <a:spcPts val="0"/>
              </a:spcBef>
              <a:spcAft>
                <a:spcPts val="0"/>
              </a:spcAft>
              <a:buClr>
                <a:srgbClr val="273239"/>
              </a:buClr>
              <a:buSzPts val="1900"/>
              <a:buFont typeface="Nunito"/>
              <a:buChar char="○"/>
            </a:pPr>
            <a:r>
              <a:rPr lang="en-US" sz="1900">
                <a:solidFill>
                  <a:srgbClr val="273239"/>
                </a:solidFill>
                <a:latin typeface="Nunito"/>
                <a:ea typeface="Nunito"/>
                <a:cs typeface="Nunito"/>
                <a:sym typeface="Nunito"/>
              </a:rPr>
              <a:t>WPA2 is widely supported across various devices and networks, with existing hardware and software often compatible without requiring extensive updates.</a:t>
            </a:r>
            <a:endParaRPr sz="1500"/>
          </a:p>
          <a:p>
            <a:pPr indent="-349250" lvl="0" marL="457200" marR="0" rtl="0" algn="l">
              <a:spcBef>
                <a:spcPts val="0"/>
              </a:spcBef>
              <a:spcAft>
                <a:spcPts val="0"/>
              </a:spcAft>
              <a:buClr>
                <a:srgbClr val="273239"/>
              </a:buClr>
              <a:buSzPts val="1900"/>
              <a:buFont typeface="Nunito"/>
              <a:buChar char="●"/>
            </a:pPr>
            <a:r>
              <a:rPr b="1" lang="en-US" sz="1900">
                <a:solidFill>
                  <a:srgbClr val="273239"/>
                </a:solidFill>
                <a:latin typeface="Nunito"/>
                <a:ea typeface="Nunito"/>
                <a:cs typeface="Nunito"/>
                <a:sym typeface="Nunito"/>
              </a:rPr>
              <a:t>Established Protocol</a:t>
            </a:r>
            <a:endParaRPr sz="1500"/>
          </a:p>
          <a:p>
            <a:pPr indent="-349250" lvl="1" marL="914400" marR="0" rtl="0" algn="just">
              <a:spcBef>
                <a:spcPts val="0"/>
              </a:spcBef>
              <a:spcAft>
                <a:spcPts val="0"/>
              </a:spcAft>
              <a:buClr>
                <a:srgbClr val="273239"/>
              </a:buClr>
              <a:buSzPts val="1900"/>
              <a:buFont typeface="Nunito"/>
              <a:buChar char="○"/>
            </a:pPr>
            <a:r>
              <a:rPr lang="en-US" sz="1900">
                <a:solidFill>
                  <a:srgbClr val="273239"/>
                </a:solidFill>
                <a:latin typeface="Nunito"/>
                <a:ea typeface="Nunito"/>
                <a:cs typeface="Nunito"/>
                <a:sym typeface="Nunito"/>
              </a:rPr>
              <a:t>WPA2 (Wi-Fi Protected Access 2), a well-known protocol extensively used in networks globally, has consistently provided reliable security for wireless connections.</a:t>
            </a:r>
            <a:endParaRPr sz="1500"/>
          </a:p>
          <a:p>
            <a:pPr indent="-349250" lvl="0" marL="457200" marR="0" rtl="0" algn="l">
              <a:spcBef>
                <a:spcPts val="0"/>
              </a:spcBef>
              <a:spcAft>
                <a:spcPts val="0"/>
              </a:spcAft>
              <a:buClr>
                <a:srgbClr val="273239"/>
              </a:buClr>
              <a:buSzPts val="1900"/>
              <a:buFont typeface="Nunito"/>
              <a:buChar char="●"/>
            </a:pPr>
            <a:r>
              <a:rPr b="1" lang="en-US" sz="1900">
                <a:solidFill>
                  <a:srgbClr val="273239"/>
                </a:solidFill>
                <a:latin typeface="Nunito"/>
                <a:ea typeface="Nunito"/>
                <a:cs typeface="Nunito"/>
                <a:sym typeface="Nunito"/>
              </a:rPr>
              <a:t>Resistance to Brute Force Attacks</a:t>
            </a:r>
            <a:endParaRPr sz="1500"/>
          </a:p>
          <a:p>
            <a:pPr indent="-349250" lvl="1" marL="914400" marR="0" rtl="0" algn="just">
              <a:spcBef>
                <a:spcPts val="0"/>
              </a:spcBef>
              <a:spcAft>
                <a:spcPts val="0"/>
              </a:spcAft>
              <a:buClr>
                <a:srgbClr val="273239"/>
              </a:buClr>
              <a:buSzPts val="1900"/>
              <a:buFont typeface="Nunito"/>
              <a:buChar char="○"/>
            </a:pPr>
            <a:r>
              <a:rPr lang="en-US" sz="1900">
                <a:solidFill>
                  <a:srgbClr val="273239"/>
                </a:solidFill>
                <a:latin typeface="Nunito"/>
                <a:ea typeface="Nunito"/>
                <a:cs typeface="Nunito"/>
                <a:sym typeface="Nunito"/>
              </a:rPr>
              <a:t>WPA2 incorporates mechanisms to resist brute force attacks by limiting the number of login attempts and employing techniques such as key derivation functions to make password cracking more difficult.</a:t>
            </a:r>
            <a:endParaRPr sz="1500"/>
          </a:p>
          <a:p>
            <a:pPr indent="-349250" lvl="0" marL="457200" marR="0" rtl="0" algn="l">
              <a:spcBef>
                <a:spcPts val="0"/>
              </a:spcBef>
              <a:spcAft>
                <a:spcPts val="0"/>
              </a:spcAft>
              <a:buClr>
                <a:srgbClr val="273239"/>
              </a:buClr>
              <a:buSzPts val="1900"/>
              <a:buFont typeface="Nunito"/>
              <a:buChar char="●"/>
            </a:pPr>
            <a:r>
              <a:rPr b="1" lang="en-US" sz="1900">
                <a:solidFill>
                  <a:srgbClr val="273239"/>
                </a:solidFill>
                <a:latin typeface="Nunito"/>
                <a:ea typeface="Nunito"/>
                <a:cs typeface="Nunito"/>
                <a:sym typeface="Nunito"/>
              </a:rPr>
              <a:t>Robust Key Management</a:t>
            </a:r>
            <a:endParaRPr sz="1500"/>
          </a:p>
          <a:p>
            <a:pPr indent="-349250" lvl="1" marL="914400" marR="0" rtl="0" algn="just">
              <a:spcBef>
                <a:spcPts val="0"/>
              </a:spcBef>
              <a:spcAft>
                <a:spcPts val="0"/>
              </a:spcAft>
              <a:buSzPts val="1900"/>
              <a:buFont typeface="Nunito"/>
              <a:buChar char="○"/>
            </a:pPr>
            <a:r>
              <a:rPr lang="en-US" sz="1900">
                <a:solidFill>
                  <a:srgbClr val="273239"/>
                </a:solidFill>
                <a:latin typeface="Nunito"/>
                <a:ea typeface="Nunito"/>
                <a:cs typeface="Nunito"/>
                <a:sym typeface="Nunito"/>
              </a:rPr>
              <a:t>WPA2 has strong ways to manage ke­ys. It has the </a:t>
            </a:r>
            <a:r>
              <a:rPr lang="en-US" sz="1900" u="sng">
                <a:solidFill>
                  <a:schemeClr val="hlink"/>
                </a:solidFill>
                <a:latin typeface="Nunito"/>
                <a:ea typeface="Nunito"/>
                <a:cs typeface="Nunito"/>
                <a:sym typeface="Nunito"/>
                <a:hlinkClick r:id="rId6"/>
              </a:rPr>
              <a:t>pairwise transient ke­y </a:t>
            </a:r>
            <a:r>
              <a:rPr lang="en-US" sz="1900">
                <a:solidFill>
                  <a:srgbClr val="273239"/>
                </a:solidFill>
                <a:latin typeface="Nunito"/>
                <a:ea typeface="Nunito"/>
                <a:cs typeface="Nunito"/>
                <a:sym typeface="Nunito"/>
              </a:rPr>
              <a:t>(PTK) and group temporal key (GTK) to make ke­ys for encoding and checking safely. This make­s the network more se­cure.</a:t>
            </a:r>
            <a:endParaRPr sz="15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6"/>
          <p:cNvSpPr txBox="1"/>
          <p:nvPr>
            <p:ph idx="1" type="body"/>
          </p:nvPr>
        </p:nvSpPr>
        <p:spPr>
          <a:xfrm>
            <a:off x="343200" y="268300"/>
            <a:ext cx="13944000" cy="75081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b="1" lang="en-US" sz="1900">
                <a:solidFill>
                  <a:srgbClr val="273239"/>
                </a:solidFill>
                <a:latin typeface="Nunito"/>
                <a:ea typeface="Nunito"/>
                <a:cs typeface="Nunito"/>
                <a:sym typeface="Nunito"/>
              </a:rPr>
              <a:t>What is WPA3?</a:t>
            </a:r>
            <a:endParaRPr sz="3000"/>
          </a:p>
          <a:p>
            <a:pPr indent="-280670" lvl="0" marL="274320" rtl="0" algn="just">
              <a:lnSpc>
                <a:spcPct val="90000"/>
              </a:lnSpc>
              <a:spcBef>
                <a:spcPts val="1200"/>
              </a:spcBef>
              <a:spcAft>
                <a:spcPts val="0"/>
              </a:spcAft>
              <a:buClr>
                <a:srgbClr val="273239"/>
              </a:buClr>
              <a:buSzPts val="1900"/>
              <a:buChar char="●"/>
            </a:pPr>
            <a:r>
              <a:rPr lang="en-US" sz="1900">
                <a:solidFill>
                  <a:srgbClr val="273239"/>
                </a:solidFill>
                <a:latin typeface="Nunito"/>
                <a:ea typeface="Nunito"/>
                <a:cs typeface="Nunito"/>
                <a:sym typeface="Nunito"/>
              </a:rPr>
              <a:t>WPA3 boosts Wi-Fi security with personalized data encryption and advanced authentication through techniques like </a:t>
            </a:r>
            <a:r>
              <a:rPr lang="en-US" sz="1900" u="sng">
                <a:solidFill>
                  <a:schemeClr val="hlink"/>
                </a:solidFill>
                <a:latin typeface="Nunito"/>
                <a:ea typeface="Nunito"/>
                <a:cs typeface="Nunito"/>
                <a:sym typeface="Nunito"/>
                <a:hlinkClick r:id="rId3"/>
              </a:rPr>
              <a:t>Simultaneous Authentication of Equals </a:t>
            </a:r>
            <a:r>
              <a:rPr lang="en-US" sz="1900">
                <a:solidFill>
                  <a:srgbClr val="273239"/>
                </a:solidFill>
                <a:latin typeface="Nunito"/>
                <a:ea typeface="Nunito"/>
                <a:cs typeface="Nunito"/>
                <a:sym typeface="Nunito"/>
              </a:rPr>
              <a:t>(SAE). Additionally, it introduces Wi-Fi Easy Connect to securely link devices with restricted displays, thereby bolstering network security further.</a:t>
            </a:r>
            <a:endParaRPr sz="3000"/>
          </a:p>
          <a:p>
            <a:pPr indent="-280670" lvl="0" marL="274320" rtl="0" algn="l">
              <a:lnSpc>
                <a:spcPct val="90000"/>
              </a:lnSpc>
              <a:spcBef>
                <a:spcPts val="1200"/>
              </a:spcBef>
              <a:spcAft>
                <a:spcPts val="0"/>
              </a:spcAft>
              <a:buClr>
                <a:srgbClr val="273239"/>
              </a:buClr>
              <a:buSzPts val="1700"/>
              <a:buChar char="●"/>
            </a:pPr>
            <a:r>
              <a:rPr b="1" lang="en-US" sz="1700">
                <a:solidFill>
                  <a:srgbClr val="273239"/>
                </a:solidFill>
                <a:latin typeface="Nunito"/>
                <a:ea typeface="Nunito"/>
                <a:cs typeface="Nunito"/>
                <a:sym typeface="Nunito"/>
              </a:rPr>
              <a:t>Features of WPA3</a:t>
            </a:r>
            <a:endParaRPr sz="3000"/>
          </a:p>
          <a:p>
            <a:pPr indent="-267970" lvl="1" marL="822960" rtl="0" algn="l">
              <a:lnSpc>
                <a:spcPct val="90000"/>
              </a:lnSpc>
              <a:spcBef>
                <a:spcPts val="1200"/>
              </a:spcBef>
              <a:spcAft>
                <a:spcPts val="0"/>
              </a:spcAft>
              <a:buClr>
                <a:srgbClr val="273239"/>
              </a:buClr>
              <a:buSzPts val="1700"/>
              <a:buChar char="○"/>
            </a:pPr>
            <a:r>
              <a:rPr b="1" lang="en-US" sz="1700">
                <a:solidFill>
                  <a:srgbClr val="273239"/>
                </a:solidFill>
                <a:latin typeface="Nunito"/>
                <a:ea typeface="Nunito"/>
                <a:cs typeface="Nunito"/>
                <a:sym typeface="Nunito"/>
              </a:rPr>
              <a:t>Individualized Data Encryption</a:t>
            </a:r>
            <a:endParaRPr sz="2300"/>
          </a:p>
          <a:p>
            <a:pPr indent="-267969" lvl="2" marL="1371600" rtl="0" algn="just">
              <a:lnSpc>
                <a:spcPct val="90000"/>
              </a:lnSpc>
              <a:spcBef>
                <a:spcPts val="1200"/>
              </a:spcBef>
              <a:spcAft>
                <a:spcPts val="0"/>
              </a:spcAft>
              <a:buClr>
                <a:srgbClr val="273239"/>
              </a:buClr>
              <a:buSzPts val="1700"/>
              <a:buChar char="■"/>
            </a:pPr>
            <a:r>
              <a:rPr lang="en-US" sz="1700">
                <a:solidFill>
                  <a:srgbClr val="273239"/>
                </a:solidFill>
                <a:latin typeface="Nunito"/>
                <a:ea typeface="Nunito"/>
                <a:cs typeface="Nunito"/>
                <a:sym typeface="Nunito"/>
              </a:rPr>
              <a:t>WPA3 uses spe­cial encryption for information that keeps it safe­ and private. Each tool and connection gets its own unique­ key to lock up data. This stops hackers from ge­tting your personal information.</a:t>
            </a:r>
            <a:endParaRPr sz="2300"/>
          </a:p>
          <a:p>
            <a:pPr indent="-267970" lvl="1" marL="822960" rtl="0" algn="l">
              <a:lnSpc>
                <a:spcPct val="90000"/>
              </a:lnSpc>
              <a:spcBef>
                <a:spcPts val="1200"/>
              </a:spcBef>
              <a:spcAft>
                <a:spcPts val="0"/>
              </a:spcAft>
              <a:buClr>
                <a:srgbClr val="273239"/>
              </a:buClr>
              <a:buSzPts val="1700"/>
              <a:buChar char="○"/>
            </a:pPr>
            <a:r>
              <a:rPr b="1" lang="en-US" sz="1700">
                <a:solidFill>
                  <a:srgbClr val="273239"/>
                </a:solidFill>
                <a:latin typeface="Nunito"/>
                <a:ea typeface="Nunito"/>
                <a:cs typeface="Nunito"/>
                <a:sym typeface="Nunito"/>
              </a:rPr>
              <a:t>Simultaneous Authentication of Equals (SAE)</a:t>
            </a:r>
            <a:endParaRPr sz="2300"/>
          </a:p>
          <a:p>
            <a:pPr indent="-267969" lvl="2" marL="1371600" rtl="0" algn="just">
              <a:lnSpc>
                <a:spcPct val="90000"/>
              </a:lnSpc>
              <a:spcBef>
                <a:spcPts val="1200"/>
              </a:spcBef>
              <a:spcAft>
                <a:spcPts val="0"/>
              </a:spcAft>
              <a:buClr>
                <a:srgbClr val="273239"/>
              </a:buClr>
              <a:buSzPts val="1700"/>
              <a:buChar char="■"/>
            </a:pPr>
            <a:r>
              <a:rPr lang="en-US" sz="1700">
                <a:solidFill>
                  <a:srgbClr val="273239"/>
                </a:solidFill>
                <a:latin typeface="Nunito"/>
                <a:ea typeface="Nunito"/>
                <a:cs typeface="Nunito"/>
                <a:sym typeface="Nunito"/>
              </a:rPr>
              <a:t>WPA3 utilizes SAE, a stronger authentication method compared to the 4-way handshake used in WPA2, adding an extra layer of security against unauthorized access.</a:t>
            </a:r>
            <a:endParaRPr sz="2300"/>
          </a:p>
          <a:p>
            <a:pPr indent="-267970" lvl="1" marL="822960" rtl="0" algn="l">
              <a:lnSpc>
                <a:spcPct val="90000"/>
              </a:lnSpc>
              <a:spcBef>
                <a:spcPts val="1200"/>
              </a:spcBef>
              <a:spcAft>
                <a:spcPts val="0"/>
              </a:spcAft>
              <a:buClr>
                <a:srgbClr val="273239"/>
              </a:buClr>
              <a:buSzPts val="1700"/>
              <a:buChar char="○"/>
            </a:pPr>
            <a:r>
              <a:rPr b="1" lang="en-US" sz="1700">
                <a:solidFill>
                  <a:srgbClr val="273239"/>
                </a:solidFill>
                <a:latin typeface="Nunito"/>
                <a:ea typeface="Nunito"/>
                <a:cs typeface="Nunito"/>
                <a:sym typeface="Nunito"/>
              </a:rPr>
              <a:t>Enhanced Resistance to Modern Attacks</a:t>
            </a:r>
            <a:endParaRPr sz="2300"/>
          </a:p>
          <a:p>
            <a:pPr indent="-267969" lvl="2" marL="1371600" rtl="0" algn="just">
              <a:lnSpc>
                <a:spcPct val="90000"/>
              </a:lnSpc>
              <a:spcBef>
                <a:spcPts val="1200"/>
              </a:spcBef>
              <a:spcAft>
                <a:spcPts val="0"/>
              </a:spcAft>
              <a:buClr>
                <a:srgbClr val="273239"/>
              </a:buClr>
              <a:buSzPts val="1700"/>
              <a:buChar char="■"/>
            </a:pPr>
            <a:r>
              <a:rPr lang="en-US" sz="1700">
                <a:solidFill>
                  <a:srgbClr val="273239"/>
                </a:solidFill>
                <a:latin typeface="Nunito"/>
                <a:ea typeface="Nunito"/>
                <a:cs typeface="Nunito"/>
                <a:sym typeface="Nunito"/>
              </a:rPr>
              <a:t>WPA3 gives be­tter security from current dange­rs and weaknesses, e­specially those that were­ very well exploite­d in WPA2, like the KRACK attack.</a:t>
            </a:r>
            <a:endParaRPr sz="2300"/>
          </a:p>
          <a:p>
            <a:pPr indent="-267970" lvl="1" marL="822960" rtl="0" algn="l">
              <a:lnSpc>
                <a:spcPct val="90000"/>
              </a:lnSpc>
              <a:spcBef>
                <a:spcPts val="1200"/>
              </a:spcBef>
              <a:spcAft>
                <a:spcPts val="0"/>
              </a:spcAft>
              <a:buClr>
                <a:srgbClr val="273239"/>
              </a:buClr>
              <a:buSzPts val="1700"/>
              <a:buChar char="○"/>
            </a:pPr>
            <a:r>
              <a:rPr b="1" lang="en-US" sz="1700">
                <a:solidFill>
                  <a:srgbClr val="273239"/>
                </a:solidFill>
                <a:latin typeface="Nunito"/>
                <a:ea typeface="Nunito"/>
                <a:cs typeface="Nunito"/>
                <a:sym typeface="Nunito"/>
              </a:rPr>
              <a:t>Wi-Fi Easy Connect</a:t>
            </a:r>
            <a:endParaRPr sz="2300"/>
          </a:p>
          <a:p>
            <a:pPr indent="-267969" lvl="2" marL="1371600" rtl="0" algn="just">
              <a:lnSpc>
                <a:spcPct val="90000"/>
              </a:lnSpc>
              <a:spcBef>
                <a:spcPts val="1200"/>
              </a:spcBef>
              <a:spcAft>
                <a:spcPts val="0"/>
              </a:spcAft>
              <a:buClr>
                <a:srgbClr val="273239"/>
              </a:buClr>
              <a:buSzPts val="1700"/>
              <a:buChar char="■"/>
            </a:pPr>
            <a:r>
              <a:rPr lang="en-US" sz="1700">
                <a:solidFill>
                  <a:srgbClr val="273239"/>
                </a:solidFill>
                <a:latin typeface="Nunito"/>
                <a:ea typeface="Nunito"/>
                <a:cs typeface="Nunito"/>
                <a:sym typeface="Nunito"/>
              </a:rPr>
              <a:t>In the ne­w WPA3, there is Wi-Fi Easy Connect. This make­s it easy for people to link de­vices with small screens. Pe­ople can set up safe links with Wi-Fi Easy Conne­ct without making security weak.</a:t>
            </a:r>
            <a:endParaRPr sz="2300"/>
          </a:p>
          <a:p>
            <a:pPr indent="-267970" lvl="1" marL="822960" rtl="0" algn="l">
              <a:lnSpc>
                <a:spcPct val="90000"/>
              </a:lnSpc>
              <a:spcBef>
                <a:spcPts val="1200"/>
              </a:spcBef>
              <a:spcAft>
                <a:spcPts val="0"/>
              </a:spcAft>
              <a:buClr>
                <a:srgbClr val="273239"/>
              </a:buClr>
              <a:buSzPts val="1700"/>
              <a:buChar char="○"/>
            </a:pPr>
            <a:r>
              <a:rPr b="1" lang="en-US" sz="1700">
                <a:solidFill>
                  <a:srgbClr val="273239"/>
                </a:solidFill>
                <a:latin typeface="Nunito"/>
                <a:ea typeface="Nunito"/>
                <a:cs typeface="Nunito"/>
                <a:sym typeface="Nunito"/>
              </a:rPr>
              <a:t>Forward Secrecy</a:t>
            </a:r>
            <a:endParaRPr sz="2300"/>
          </a:p>
          <a:p>
            <a:pPr indent="-267969" lvl="2" marL="1371600" rtl="0" algn="just">
              <a:lnSpc>
                <a:spcPct val="90000"/>
              </a:lnSpc>
              <a:spcBef>
                <a:spcPts val="1200"/>
              </a:spcBef>
              <a:spcAft>
                <a:spcPts val="0"/>
              </a:spcAft>
              <a:buClr>
                <a:srgbClr val="273239"/>
              </a:buClr>
              <a:buSzPts val="1700"/>
              <a:buChar char="■"/>
            </a:pPr>
            <a:r>
              <a:rPr lang="en-US" sz="1700">
                <a:solidFill>
                  <a:srgbClr val="273239"/>
                </a:solidFill>
                <a:latin typeface="Nunito"/>
                <a:ea typeface="Nunito"/>
                <a:cs typeface="Nunito"/>
                <a:sym typeface="Nunito"/>
              </a:rPr>
              <a:t>WPA3 implements forward secrecy, ensuring that even if a hacker captures and later cracks the encryption key, they cannot decrypt past network traffic. Each session key is unique, preventing retroactive decryption of captured data.</a:t>
            </a:r>
            <a:endParaRPr sz="2300"/>
          </a:p>
          <a:p>
            <a:pPr indent="-267970" lvl="1" marL="822960" rtl="0" algn="l">
              <a:lnSpc>
                <a:spcPct val="90000"/>
              </a:lnSpc>
              <a:spcBef>
                <a:spcPts val="1200"/>
              </a:spcBef>
              <a:spcAft>
                <a:spcPts val="0"/>
              </a:spcAft>
              <a:buClr>
                <a:srgbClr val="273239"/>
              </a:buClr>
              <a:buSzPts val="1700"/>
              <a:buChar char="○"/>
            </a:pPr>
            <a:r>
              <a:rPr b="1" lang="en-US" sz="1700">
                <a:solidFill>
                  <a:srgbClr val="273239"/>
                </a:solidFill>
                <a:latin typeface="Nunito"/>
                <a:ea typeface="Nunito"/>
                <a:cs typeface="Nunito"/>
                <a:sym typeface="Nunito"/>
              </a:rPr>
              <a:t>Protection Against Dictionary Attacks</a:t>
            </a:r>
            <a:endParaRPr sz="2300"/>
          </a:p>
          <a:p>
            <a:pPr indent="-267970" lvl="1" marL="1280160" rtl="0" algn="just">
              <a:lnSpc>
                <a:spcPct val="90000"/>
              </a:lnSpc>
              <a:spcBef>
                <a:spcPts val="1200"/>
              </a:spcBef>
              <a:spcAft>
                <a:spcPts val="0"/>
              </a:spcAft>
              <a:buClr>
                <a:srgbClr val="273239"/>
              </a:buClr>
              <a:buSzPts val="1700"/>
              <a:buChar char="○"/>
            </a:pPr>
            <a:r>
              <a:rPr lang="en-US" sz="1700">
                <a:solidFill>
                  <a:srgbClr val="273239"/>
                </a:solidFill>
                <a:latin typeface="Nunito"/>
                <a:ea typeface="Nunito"/>
                <a:cs typeface="Nunito"/>
                <a:sym typeface="Nunito"/>
              </a:rPr>
              <a:t>WPA3 strengthens protection against dictionary attacks by introducing a new mechanism that detects and blocks repeated failed authentication attempts, making it significantly harder for attackers to guess passwords or passphrases through automated methods</a:t>
            </a:r>
            <a:endParaRPr sz="19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graphicFrame>
        <p:nvGraphicFramePr>
          <p:cNvPr id="184" name="Google Shape;184;p37"/>
          <p:cNvGraphicFramePr/>
          <p:nvPr/>
        </p:nvGraphicFramePr>
        <p:xfrm>
          <a:off x="2" y="-12"/>
          <a:ext cx="3000000" cy="3000000"/>
        </p:xfrm>
        <a:graphic>
          <a:graphicData uri="http://schemas.openxmlformats.org/drawingml/2006/table">
            <a:tbl>
              <a:tblPr>
                <a:noFill/>
                <a:tableStyleId>{04400DAC-185B-4C7A-A9A1-AF9ECFC1EAF5}</a:tableStyleId>
              </a:tblPr>
              <a:tblGrid>
                <a:gridCol w="4838925"/>
                <a:gridCol w="4838925"/>
                <a:gridCol w="4838925"/>
              </a:tblGrid>
              <a:tr h="594775">
                <a:tc>
                  <a:txBody>
                    <a:bodyPr/>
                    <a:lstStyle/>
                    <a:p>
                      <a:pPr indent="0" lvl="0" marL="0" marR="0" rtl="0" algn="ctr">
                        <a:spcBef>
                          <a:spcPts val="0"/>
                        </a:spcBef>
                        <a:spcAft>
                          <a:spcPts val="0"/>
                        </a:spcAft>
                        <a:buNone/>
                      </a:pPr>
                      <a:r>
                        <a:rPr b="1" lang="en-US" sz="1800" u="none" cap="none" strike="noStrike"/>
                        <a:t>Features</a:t>
                      </a:r>
                      <a:endParaRPr/>
                    </a:p>
                  </a:txBody>
                  <a:tcPr marT="76200" marB="76200" marR="38100" marL="381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1" lang="en-US" sz="1800" u="none" cap="none" strike="noStrike"/>
                        <a:t>WPA3</a:t>
                      </a:r>
                      <a:endParaRPr/>
                    </a:p>
                  </a:txBody>
                  <a:tcPr marT="76200" marB="76200"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1" lang="en-US" sz="1800" u="none" cap="none" strike="noStrike"/>
                        <a:t>WPA2</a:t>
                      </a:r>
                      <a:endParaRPr/>
                    </a:p>
                  </a:txBody>
                  <a:tcPr marT="76200" marB="76200"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1444500">
                <a:tc>
                  <a:txBody>
                    <a:bodyPr/>
                    <a:lstStyle/>
                    <a:p>
                      <a:pPr indent="0" lvl="0" marL="0" marR="0" rtl="0" algn="ctr">
                        <a:spcBef>
                          <a:spcPts val="0"/>
                        </a:spcBef>
                        <a:spcAft>
                          <a:spcPts val="0"/>
                        </a:spcAft>
                        <a:buNone/>
                      </a:pPr>
                      <a:r>
                        <a:rPr b="1" lang="en-US" sz="1800" u="none" cap="none" strike="noStrike"/>
                        <a:t>Encryption</a:t>
                      </a:r>
                      <a:endParaRPr b="0" sz="1800" u="none" cap="none" strike="noStrike"/>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Implements individualized data encryption for heightened security.</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Relies on the robust Advanced Encryption Standard (AES) for encryption.</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1444500">
                <a:tc>
                  <a:txBody>
                    <a:bodyPr/>
                    <a:lstStyle/>
                    <a:p>
                      <a:pPr indent="0" lvl="0" marL="0" marR="0" rtl="0" algn="ctr">
                        <a:spcBef>
                          <a:spcPts val="0"/>
                        </a:spcBef>
                        <a:spcAft>
                          <a:spcPts val="0"/>
                        </a:spcAft>
                        <a:buNone/>
                      </a:pPr>
                      <a:r>
                        <a:rPr b="1" lang="en-US" sz="1800" u="none" cap="none" strike="noStrike"/>
                        <a:t>Authentication</a:t>
                      </a:r>
                      <a:endParaRPr b="0" sz="1800" u="none" cap="none" strike="noStrike"/>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Utilizes Simultaneous Authentication of Equals (SAE) for stronger authentication.</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Uses the 4-way handshake method to authenticate devices and access points.</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1062125">
                <a:tc>
                  <a:txBody>
                    <a:bodyPr/>
                    <a:lstStyle/>
                    <a:p>
                      <a:pPr indent="0" lvl="0" marL="0" marR="0" rtl="0" algn="ctr">
                        <a:spcBef>
                          <a:spcPts val="0"/>
                        </a:spcBef>
                        <a:spcAft>
                          <a:spcPts val="0"/>
                        </a:spcAft>
                        <a:buNone/>
                      </a:pPr>
                      <a:r>
                        <a:rPr b="1" lang="en-US" sz="1800" u="none" cap="none" strike="noStrike"/>
                        <a:t>Security</a:t>
                      </a:r>
                      <a:endParaRPr b="0" sz="1800" u="none" cap="none" strike="noStrike"/>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Offers enhanced resistance to modern attacks and vulnerabilities.</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Vulnerable to exploits like KRACK, requiring additional precautions.</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1062125">
                <a:tc>
                  <a:txBody>
                    <a:bodyPr/>
                    <a:lstStyle/>
                    <a:p>
                      <a:pPr indent="0" lvl="0" marL="0" marR="0" rtl="0" algn="ctr">
                        <a:spcBef>
                          <a:spcPts val="0"/>
                        </a:spcBef>
                        <a:spcAft>
                          <a:spcPts val="0"/>
                        </a:spcAft>
                        <a:buNone/>
                      </a:pPr>
                      <a:r>
                        <a:rPr b="1" lang="en-US" sz="1800" u="none" cap="none" strike="noStrike"/>
                        <a:t>Provisioning</a:t>
                      </a:r>
                      <a:endParaRPr b="0" sz="1800" u="none" cap="none" strike="noStrike"/>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Method Introduces Wi-Fi Easy Connect for secure device provisioning.</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Relies on traditional methods, often involving a pre-shared key.</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1444500">
                <a:tc>
                  <a:txBody>
                    <a:bodyPr/>
                    <a:lstStyle/>
                    <a:p>
                      <a:pPr indent="0" lvl="0" marL="0" marR="0" rtl="0" algn="ctr">
                        <a:spcBef>
                          <a:spcPts val="0"/>
                        </a:spcBef>
                        <a:spcAft>
                          <a:spcPts val="0"/>
                        </a:spcAft>
                        <a:buNone/>
                      </a:pPr>
                      <a:r>
                        <a:rPr b="1" lang="en-US" sz="1800" u="none" cap="none" strike="noStrike"/>
                        <a:t>Compatibility</a:t>
                      </a:r>
                      <a:endParaRPr b="0" sz="1800" u="none" cap="none" strike="noStrike"/>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Requires updates in hardware and software for full implementation.</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Widely supported across devices, potentially needing firmware updates for full support.</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r h="1062125">
                <a:tc>
                  <a:txBody>
                    <a:bodyPr/>
                    <a:lstStyle/>
                    <a:p>
                      <a:pPr indent="0" lvl="0" marL="0" marR="0" rtl="0" algn="ctr">
                        <a:spcBef>
                          <a:spcPts val="0"/>
                        </a:spcBef>
                        <a:spcAft>
                          <a:spcPts val="0"/>
                        </a:spcAft>
                        <a:buNone/>
                      </a:pPr>
                      <a:r>
                        <a:rPr b="1" lang="en-US" sz="1800" u="none" cap="none" strike="noStrike"/>
                        <a:t>Implementation</a:t>
                      </a:r>
                      <a:endParaRPr b="0" sz="1800" u="none" cap="none" strike="noStrike"/>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Still in the adoption phase, with gradual integration into devices and networks.</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b="0" lang="en-US" sz="1800" u="none" cap="none" strike="noStrike"/>
                        <a:t>Established protocol, already widely deployed across networks worldwide.</a:t>
                      </a:r>
                      <a:endParaRPr/>
                    </a:p>
                  </a:txBody>
                  <a:tcPr marT="106675" marB="106675" marR="76200" marL="76200" anchor="ctr">
                    <a:lnL cap="flat" cmpd="sng" w="9525">
                      <a:solidFill>
                        <a:srgbClr val="DFDFDF"/>
                      </a:solidFill>
                      <a:prstDash val="solid"/>
                      <a:round/>
                      <a:headEnd len="sm" w="sm" type="none"/>
                      <a:tailEnd len="sm" w="sm" type="none"/>
                    </a:lnL>
                    <a:lnR cap="flat" cmpd="sng" w="9525">
                      <a:solidFill>
                        <a:srgbClr val="DFDFDF"/>
                      </a:solidFill>
                      <a:prstDash val="solid"/>
                      <a:round/>
                      <a:headEnd len="sm" w="sm" type="none"/>
                      <a:tailEnd len="sm" w="sm" type="none"/>
                    </a:lnR>
                    <a:lnT cap="flat" cmpd="sng" w="9525">
                      <a:solidFill>
                        <a:srgbClr val="DFDFDF"/>
                      </a:solidFill>
                      <a:prstDash val="solid"/>
                      <a:round/>
                      <a:headEnd len="sm" w="sm" type="none"/>
                      <a:tailEnd len="sm" w="sm" type="none"/>
                    </a:lnT>
                    <a:lnB cap="flat" cmpd="sng" w="9525">
                      <a:solidFill>
                        <a:srgbClr val="DFDFDF"/>
                      </a:solidFill>
                      <a:prstDash val="solid"/>
                      <a:round/>
                      <a:headEnd len="sm" w="sm" type="none"/>
                      <a:tailEnd len="sm" w="sm" type="none"/>
                    </a:lnB>
                    <a:solidFill>
                      <a:srgbClr val="FFFFFF"/>
                    </a:solidFill>
                  </a:tcPr>
                </a:tc>
              </a:tr>
            </a:tbl>
          </a:graphicData>
        </a:graphic>
      </p:graphicFrame>
      <p:sp>
        <p:nvSpPr>
          <p:cNvPr id="185" name="Google Shape;185;p37"/>
          <p:cNvSpPr/>
          <p:nvPr/>
        </p:nvSpPr>
        <p:spPr>
          <a:xfrm>
            <a:off x="866625" y="1590088"/>
            <a:ext cx="14516810" cy="553998"/>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800"/>
              <a:buFont typeface="Arial"/>
              <a:buNone/>
            </a:pPr>
            <a:br>
              <a:rPr b="0" i="0" lang="en-US" sz="1800" u="none" cap="none" strike="noStrike">
                <a:solidFill>
                  <a:schemeClr val="dk1"/>
                </a:solidFill>
                <a:latin typeface="Arial"/>
                <a:ea typeface="Arial"/>
                <a:cs typeface="Arial"/>
                <a:sym typeface="Arial"/>
              </a:rPr>
            </a:b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descr="https://cdn.ttgtmedia.com/rms/onlineimages/networking-wireless_security_cheat_sheet-f.png" id="190" name="Google Shape;190;p38"/>
          <p:cNvPicPr preferRelativeResize="0"/>
          <p:nvPr>
            <p:ph idx="1" type="body"/>
          </p:nvPr>
        </p:nvPicPr>
        <p:blipFill rotWithShape="1">
          <a:blip r:embed="rId3">
            <a:alphaModFix/>
          </a:blip>
          <a:srcRect b="7267" l="4396" r="4698" t="6853"/>
          <a:stretch/>
        </p:blipFill>
        <p:spPr>
          <a:xfrm>
            <a:off x="634701" y="586291"/>
            <a:ext cx="13339483" cy="7057017"/>
          </a:xfrm>
          <a:prstGeom prst="rect">
            <a:avLst/>
          </a:prstGeom>
          <a:noFill/>
          <a:ln>
            <a:noFill/>
          </a:ln>
        </p:spPr>
      </p:pic>
      <p:sp>
        <p:nvSpPr>
          <p:cNvPr id="191" name="Google Shape;191;p38"/>
          <p:cNvSpPr txBox="1"/>
          <p:nvPr/>
        </p:nvSpPr>
        <p:spPr>
          <a:xfrm>
            <a:off x="387275" y="7767935"/>
            <a:ext cx="885354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a:solidFill>
                  <a:schemeClr val="dk1"/>
                </a:solidFill>
                <a:latin typeface="Arial"/>
                <a:ea typeface="Arial"/>
                <a:cs typeface="Arial"/>
                <a:sym typeface="Arial"/>
              </a:rPr>
              <a:t> Counter Mode with Cipher Block Chaining Message Authentication Code Protocol.</a:t>
            </a:r>
            <a:endParaRPr sz="1800">
              <a:solidFill>
                <a:schemeClr val="dk1"/>
              </a:solidFill>
              <a:latin typeface="Calibri"/>
              <a:ea typeface="Calibri"/>
              <a:cs typeface="Calibri"/>
              <a:sym typeface="Calibri"/>
            </a:endParaRPr>
          </a:p>
        </p:txBody>
      </p:sp>
      <p:sp>
        <p:nvSpPr>
          <p:cNvPr id="192" name="Google Shape;192;p38"/>
          <p:cNvSpPr txBox="1"/>
          <p:nvPr/>
        </p:nvSpPr>
        <p:spPr>
          <a:xfrm>
            <a:off x="8681421" y="7767935"/>
            <a:ext cx="529276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a:solidFill>
                  <a:schemeClr val="dk1"/>
                </a:solidFill>
                <a:latin typeface="Arial"/>
                <a:ea typeface="Arial"/>
                <a:cs typeface="Arial"/>
                <a:sym typeface="Arial"/>
              </a:rPr>
              <a:t>Extensible Authentication Protocol</a:t>
            </a:r>
            <a:endParaRPr sz="1800">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9"/>
          <p:cNvSpPr txBox="1"/>
          <p:nvPr>
            <p:ph type="title"/>
          </p:nvPr>
        </p:nvSpPr>
        <p:spPr>
          <a:xfrm>
            <a:off x="1005840" y="438150"/>
            <a:ext cx="12618720" cy="159067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5200"/>
              <a:buFont typeface="Calibri"/>
              <a:buNone/>
            </a:pPr>
            <a:r>
              <a:rPr lang="en-US"/>
              <a:t>Difference - Promiscuous vs. Monitor Mode</a:t>
            </a:r>
            <a:endParaRPr/>
          </a:p>
        </p:txBody>
      </p:sp>
      <p:sp>
        <p:nvSpPr>
          <p:cNvPr id="198" name="Google Shape;198;p39"/>
          <p:cNvSpPr txBox="1"/>
          <p:nvPr>
            <p:ph idx="1" type="body"/>
          </p:nvPr>
        </p:nvSpPr>
        <p:spPr>
          <a:xfrm>
            <a:off x="1005840" y="1792717"/>
            <a:ext cx="12618720" cy="3091255"/>
          </a:xfrm>
          <a:prstGeom prst="rect">
            <a:avLst/>
          </a:prstGeom>
          <a:noFill/>
          <a:ln>
            <a:noFill/>
          </a:ln>
        </p:spPr>
        <p:txBody>
          <a:bodyPr anchorCtr="0" anchor="t" bIns="45700" lIns="91425" spcFirstLastPara="1" rIns="91425" wrap="square" tIns="45700">
            <a:normAutofit lnSpcReduction="10000"/>
          </a:bodyPr>
          <a:lstStyle/>
          <a:p>
            <a:pPr indent="-274320" lvl="0" marL="274320" rtl="0" algn="l">
              <a:lnSpc>
                <a:spcPct val="90000"/>
              </a:lnSpc>
              <a:spcBef>
                <a:spcPts val="0"/>
              </a:spcBef>
              <a:spcAft>
                <a:spcPts val="0"/>
              </a:spcAft>
              <a:buClr>
                <a:schemeClr val="dk1"/>
              </a:buClr>
              <a:buSzPts val="1920"/>
              <a:buChar char="●"/>
            </a:pPr>
            <a:r>
              <a:rPr lang="en-US" sz="1920"/>
              <a:t>Monitor mode (RFMON) enables a wireless NIC to capture packets without associating with an access point or ad-hoc network. This is desirable in that you can choose to "monitor" a specific channel, and you never need to transmit any packets.</a:t>
            </a:r>
            <a:endParaRPr/>
          </a:p>
          <a:p>
            <a:pPr indent="-274320" lvl="0" marL="274320" rtl="0" algn="l">
              <a:lnSpc>
                <a:spcPct val="90000"/>
              </a:lnSpc>
              <a:spcBef>
                <a:spcPts val="1200"/>
              </a:spcBef>
              <a:spcAft>
                <a:spcPts val="0"/>
              </a:spcAft>
              <a:buClr>
                <a:schemeClr val="dk1"/>
              </a:buClr>
              <a:buSzPts val="1920"/>
              <a:buChar char="●"/>
            </a:pPr>
            <a:r>
              <a:rPr lang="en-US" sz="1920"/>
              <a:t>Promiscuous mode allows you to view all wireless packets on a network to which you have associated. The need to associate means that you must have some means of authenticating yourself with an access point. In promiscuous mode, you will not see packets until you have associated. </a:t>
            </a:r>
            <a:endParaRPr/>
          </a:p>
          <a:p>
            <a:pPr indent="-274320" lvl="0" marL="274320" rtl="0" algn="l">
              <a:lnSpc>
                <a:spcPct val="90000"/>
              </a:lnSpc>
              <a:spcBef>
                <a:spcPts val="1200"/>
              </a:spcBef>
              <a:spcAft>
                <a:spcPts val="1900"/>
              </a:spcAft>
              <a:buClr>
                <a:schemeClr val="dk1"/>
              </a:buClr>
              <a:buSzPts val="1920"/>
              <a:buChar char="●"/>
            </a:pPr>
            <a:r>
              <a:rPr lang="en-US" sz="1920"/>
              <a:t>In monitor mode the SSID filter mentioned above is disabled and all packets of all SSIDs from the currently selected channel are captured.</a:t>
            </a:r>
            <a:br>
              <a:rPr lang="en-US" sz="1920"/>
            </a:br>
            <a:br>
              <a:rPr lang="en-US" sz="1920"/>
            </a:br>
            <a:r>
              <a:rPr lang="en-US" sz="1920"/>
              <a:t>Even in promiscuous mode, an 802.11 adapter will only supply packets to the host of the SSID the adapter has joined. Although it can receive, at the radio level, packets on other SSIDs, it will not forward them to the host.</a:t>
            </a:r>
            <a:endParaRPr/>
          </a:p>
        </p:txBody>
      </p:sp>
      <p:sp>
        <p:nvSpPr>
          <p:cNvPr id="199" name="Google Shape;199;p39"/>
          <p:cNvSpPr txBox="1"/>
          <p:nvPr/>
        </p:nvSpPr>
        <p:spPr>
          <a:xfrm>
            <a:off x="1113416" y="4970190"/>
            <a:ext cx="4937700" cy="3232500"/>
          </a:xfrm>
          <a:prstGeom prst="rect">
            <a:avLst/>
          </a:prstGeom>
          <a:noFill/>
          <a:ln>
            <a:noFill/>
          </a:ln>
        </p:spPr>
        <p:txBody>
          <a:bodyPr anchorCtr="0" anchor="t" bIns="45700" lIns="91425" spcFirstLastPara="1" rIns="91425" wrap="square" tIns="45700">
            <a:spAutoFit/>
          </a:bodyPr>
          <a:lstStyle/>
          <a:p>
            <a:pPr indent="0" lvl="0" marL="0" marR="0" rtl="0" algn="l">
              <a:lnSpc>
                <a:spcPct val="108333"/>
              </a:lnSpc>
              <a:spcBef>
                <a:spcPts val="0"/>
              </a:spcBef>
              <a:spcAft>
                <a:spcPts val="0"/>
              </a:spcAft>
              <a:buNone/>
            </a:pPr>
            <a:r>
              <a:rPr b="0" i="0" lang="en-US" sz="1800">
                <a:solidFill>
                  <a:schemeClr val="dk1"/>
                </a:solidFill>
                <a:latin typeface="Arial"/>
                <a:ea typeface="Arial"/>
                <a:cs typeface="Arial"/>
                <a:sym typeface="Arial"/>
              </a:rPr>
              <a:t>Key points to remember:</a:t>
            </a:r>
            <a:endParaRPr/>
          </a:p>
          <a:p>
            <a:pPr indent="0" lvl="0" marL="0" marR="0" rtl="0" algn="l">
              <a:lnSpc>
                <a:spcPct val="91666"/>
              </a:lnSpc>
              <a:spcBef>
                <a:spcPts val="1500"/>
              </a:spcBef>
              <a:spcAft>
                <a:spcPts val="0"/>
              </a:spcAft>
              <a:buNone/>
            </a:pPr>
            <a:r>
              <a:rPr b="1" i="0" lang="en-US" sz="1800">
                <a:solidFill>
                  <a:schemeClr val="dk1"/>
                </a:solidFill>
                <a:latin typeface="Arial"/>
                <a:ea typeface="Arial"/>
                <a:cs typeface="Arial"/>
                <a:sym typeface="Arial"/>
              </a:rPr>
              <a:t>Promiscuous Mode:</a:t>
            </a:r>
            <a:endParaRPr b="0" i="0" sz="1800">
              <a:solidFill>
                <a:schemeClr val="dk1"/>
              </a:solidFill>
              <a:latin typeface="Arial"/>
              <a:ea typeface="Arial"/>
              <a:cs typeface="Arial"/>
              <a:sym typeface="Arial"/>
            </a:endParaRPr>
          </a:p>
          <a:p>
            <a:pPr indent="-114300" lvl="0" marL="0" marR="0" rtl="0" algn="just">
              <a:lnSpc>
                <a:spcPct val="91666"/>
              </a:lnSpc>
              <a:spcBef>
                <a:spcPts val="1200"/>
              </a:spcBef>
              <a:spcAft>
                <a:spcPts val="0"/>
              </a:spcAft>
              <a:buClr>
                <a:schemeClr val="dk1"/>
              </a:buClr>
              <a:buSzPts val="1800"/>
              <a:buFont typeface="Arial"/>
              <a:buChar char="•"/>
            </a:pPr>
            <a:r>
              <a:rPr b="0" i="0" lang="en-US" sz="1800">
                <a:solidFill>
                  <a:schemeClr val="dk1"/>
                </a:solidFill>
                <a:latin typeface="Arial"/>
                <a:ea typeface="Arial"/>
                <a:cs typeface="Arial"/>
                <a:sym typeface="Arial"/>
              </a:rPr>
              <a:t> Captures all traffic on the network you're connected to.</a:t>
            </a:r>
            <a:endParaRPr/>
          </a:p>
          <a:p>
            <a:pPr indent="-114300" lvl="0" marL="0" marR="0" rtl="0" algn="just">
              <a:lnSpc>
                <a:spcPct val="91666"/>
              </a:lnSpc>
              <a:spcBef>
                <a:spcPts val="1200"/>
              </a:spcBef>
              <a:spcAft>
                <a:spcPts val="0"/>
              </a:spcAft>
              <a:buClr>
                <a:schemeClr val="dk1"/>
              </a:buClr>
              <a:buSzPts val="1800"/>
              <a:buFont typeface="Arial"/>
              <a:buChar char="•"/>
            </a:pPr>
            <a:r>
              <a:rPr b="0" i="0" lang="en-US" sz="1800">
                <a:solidFill>
                  <a:schemeClr val="dk1"/>
                </a:solidFill>
                <a:latin typeface="Arial"/>
                <a:ea typeface="Arial"/>
                <a:cs typeface="Arial"/>
                <a:sym typeface="Arial"/>
              </a:rPr>
              <a:t> Needs to be associated with an access point</a:t>
            </a:r>
            <a:endParaRPr/>
          </a:p>
          <a:p>
            <a:pPr indent="-114300" lvl="0" marL="0" marR="0" rtl="0" algn="just">
              <a:lnSpc>
                <a:spcPct val="91666"/>
              </a:lnSpc>
              <a:spcBef>
                <a:spcPts val="1200"/>
              </a:spcBef>
              <a:spcAft>
                <a:spcPts val="0"/>
              </a:spcAft>
              <a:buClr>
                <a:schemeClr val="dk1"/>
              </a:buClr>
              <a:buSzPts val="1800"/>
              <a:buFont typeface="Arial"/>
              <a:buChar char="•"/>
            </a:pPr>
            <a:r>
              <a:rPr b="0" i="0" lang="en-US" sz="1800">
                <a:solidFill>
                  <a:schemeClr val="dk1"/>
                </a:solidFill>
                <a:latin typeface="Arial"/>
                <a:ea typeface="Arial"/>
                <a:cs typeface="Arial"/>
                <a:sym typeface="Arial"/>
              </a:rPr>
              <a:t> Useful for analyzing traffic on your own network.</a:t>
            </a:r>
            <a:endParaRPr/>
          </a:p>
          <a:p>
            <a:pPr indent="-114300" lvl="0" marL="0" marR="0" rtl="0" algn="just">
              <a:lnSpc>
                <a:spcPct val="91666"/>
              </a:lnSpc>
              <a:spcBef>
                <a:spcPts val="1200"/>
              </a:spcBef>
              <a:spcAft>
                <a:spcPts val="0"/>
              </a:spcAft>
              <a:buClr>
                <a:schemeClr val="dk1"/>
              </a:buClr>
              <a:buSzPts val="1800"/>
              <a:buFont typeface="Arial"/>
              <a:buChar char="•"/>
            </a:pPr>
            <a:r>
              <a:rPr b="0" i="0" lang="en-US" sz="1800">
                <a:solidFill>
                  <a:schemeClr val="dk1"/>
                </a:solidFill>
                <a:latin typeface="Arial"/>
                <a:ea typeface="Arial"/>
                <a:cs typeface="Arial"/>
                <a:sym typeface="Arial"/>
              </a:rPr>
              <a:t> Can be used on both wired and wireless networks.</a:t>
            </a:r>
            <a:endParaRPr/>
          </a:p>
        </p:txBody>
      </p:sp>
      <p:sp>
        <p:nvSpPr>
          <p:cNvPr id="200" name="Google Shape;200;p39"/>
          <p:cNvSpPr txBox="1"/>
          <p:nvPr/>
        </p:nvSpPr>
        <p:spPr>
          <a:xfrm>
            <a:off x="8146488" y="5485502"/>
            <a:ext cx="4792500" cy="2447400"/>
          </a:xfrm>
          <a:prstGeom prst="rect">
            <a:avLst/>
          </a:prstGeom>
          <a:noFill/>
          <a:ln>
            <a:noFill/>
          </a:ln>
        </p:spPr>
        <p:txBody>
          <a:bodyPr anchorCtr="0" anchor="t" bIns="45700" lIns="91425" spcFirstLastPara="1" rIns="91425" wrap="square" tIns="45700">
            <a:spAutoFit/>
          </a:bodyPr>
          <a:lstStyle/>
          <a:p>
            <a:pPr indent="0" lvl="0" marL="0" marR="0" rtl="0" algn="l">
              <a:lnSpc>
                <a:spcPct val="91666"/>
              </a:lnSpc>
              <a:spcBef>
                <a:spcPts val="0"/>
              </a:spcBef>
              <a:spcAft>
                <a:spcPts val="0"/>
              </a:spcAft>
              <a:buClr>
                <a:srgbClr val="000000"/>
              </a:buClr>
              <a:buSzPts val="1800"/>
              <a:buFont typeface="Arial"/>
              <a:buNone/>
            </a:pPr>
            <a:r>
              <a:rPr b="1" i="0" lang="en-US" sz="1800" u="none" cap="none" strike="noStrike">
                <a:solidFill>
                  <a:srgbClr val="000000"/>
                </a:solidFill>
                <a:latin typeface="Arial"/>
                <a:ea typeface="Arial"/>
                <a:cs typeface="Arial"/>
                <a:sym typeface="Arial"/>
              </a:rPr>
              <a:t>Monitor Mode:</a:t>
            </a:r>
            <a:endParaRPr b="0" i="0" sz="1800" u="none" cap="none" strike="noStrike">
              <a:solidFill>
                <a:srgbClr val="000000"/>
              </a:solidFill>
              <a:latin typeface="Arial"/>
              <a:ea typeface="Arial"/>
              <a:cs typeface="Arial"/>
              <a:sym typeface="Arial"/>
            </a:endParaRPr>
          </a:p>
          <a:p>
            <a:pPr indent="-114300" lvl="0" marL="0" marR="0" rtl="0" algn="just">
              <a:lnSpc>
                <a:spcPct val="91666"/>
              </a:lnSpc>
              <a:spcBef>
                <a:spcPts val="210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 Captures traffic from any network within range, regardless of connection.</a:t>
            </a:r>
            <a:endParaRPr/>
          </a:p>
          <a:p>
            <a:pPr indent="-114300" lvl="0" marL="0" marR="0" rtl="0" algn="just">
              <a:lnSpc>
                <a:spcPct val="91666"/>
              </a:lnSpc>
              <a:spcBef>
                <a:spcPts val="120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 Does not require association with an access point.</a:t>
            </a:r>
            <a:endParaRPr/>
          </a:p>
          <a:p>
            <a:pPr indent="-114300" lvl="0" marL="0" marR="0" rtl="0" algn="just">
              <a:lnSpc>
                <a:spcPct val="91666"/>
              </a:lnSpc>
              <a:spcBef>
                <a:spcPts val="120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 Primarily used for wireless network analysis and penetration testing.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05" name="Shape 205"/>
        <p:cNvGrpSpPr/>
        <p:nvPr/>
      </p:nvGrpSpPr>
      <p:grpSpPr>
        <a:xfrm>
          <a:off x="0" y="0"/>
          <a:ext cx="0" cy="0"/>
          <a:chOff x="0" y="0"/>
          <a:chExt cx="0" cy="0"/>
        </a:xfrm>
      </p:grpSpPr>
      <p:pic>
        <p:nvPicPr>
          <p:cNvPr descr="preencoded.png" id="206" name="Google Shape;206;p40"/>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207" name="Google Shape;207;p40"/>
          <p:cNvSpPr/>
          <p:nvPr/>
        </p:nvSpPr>
        <p:spPr>
          <a:xfrm>
            <a:off x="6271141" y="618292"/>
            <a:ext cx="7574518" cy="1318736"/>
          </a:xfrm>
          <a:prstGeom prst="rect">
            <a:avLst/>
          </a:prstGeom>
          <a:noFill/>
          <a:ln>
            <a:noFill/>
          </a:ln>
        </p:spPr>
        <p:txBody>
          <a:bodyPr anchorCtr="0" anchor="t" bIns="0" lIns="0" spcFirstLastPara="1" rIns="0" wrap="square" tIns="0">
            <a:noAutofit/>
          </a:bodyPr>
          <a:lstStyle/>
          <a:p>
            <a:pPr indent="0" lvl="0" marL="0" marR="0" rtl="0" algn="l">
              <a:lnSpc>
                <a:spcPct val="124096"/>
              </a:lnSpc>
              <a:spcBef>
                <a:spcPts val="0"/>
              </a:spcBef>
              <a:spcAft>
                <a:spcPts val="0"/>
              </a:spcAft>
              <a:buClr>
                <a:srgbClr val="1F1E1E"/>
              </a:buClr>
              <a:buSzPts val="4150"/>
              <a:buFont typeface="Red Hat Text"/>
              <a:buNone/>
            </a:pPr>
            <a:r>
              <a:rPr lang="en-US" sz="4150">
                <a:solidFill>
                  <a:srgbClr val="1F1E1E"/>
                </a:solidFill>
                <a:latin typeface="Red Hat Text"/>
                <a:ea typeface="Red Hat Text"/>
                <a:cs typeface="Red Hat Text"/>
                <a:sym typeface="Red Hat Text"/>
              </a:rPr>
              <a:t>Overview of 802.11 Protocols and Standards</a:t>
            </a:r>
            <a:endParaRPr sz="4150">
              <a:solidFill>
                <a:schemeClr val="dk1"/>
              </a:solidFill>
              <a:latin typeface="Calibri"/>
              <a:ea typeface="Calibri"/>
              <a:cs typeface="Calibri"/>
              <a:sym typeface="Calibri"/>
            </a:endParaRPr>
          </a:p>
        </p:txBody>
      </p:sp>
      <p:sp>
        <p:nvSpPr>
          <p:cNvPr id="208" name="Google Shape;208;p40"/>
          <p:cNvSpPr/>
          <p:nvPr/>
        </p:nvSpPr>
        <p:spPr>
          <a:xfrm>
            <a:off x="6592133" y="2273260"/>
            <a:ext cx="30480" cy="5337929"/>
          </a:xfrm>
          <a:prstGeom prst="roundRect">
            <a:avLst>
              <a:gd fmla="val 110347" name="adj"/>
            </a:avLst>
          </a:prstGeom>
          <a:solidFill>
            <a:srgbClr val="D9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0"/>
          <p:cNvSpPr/>
          <p:nvPr/>
        </p:nvSpPr>
        <p:spPr>
          <a:xfrm>
            <a:off x="6829127" y="2762369"/>
            <a:ext cx="784741" cy="30480"/>
          </a:xfrm>
          <a:prstGeom prst="roundRect">
            <a:avLst>
              <a:gd fmla="val 110347" name="adj"/>
            </a:avLst>
          </a:prstGeom>
          <a:solidFill>
            <a:srgbClr val="D9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0"/>
          <p:cNvSpPr/>
          <p:nvPr/>
        </p:nvSpPr>
        <p:spPr>
          <a:xfrm>
            <a:off x="6355140" y="2525435"/>
            <a:ext cx="504468" cy="504468"/>
          </a:xfrm>
          <a:prstGeom prst="roundRect">
            <a:avLst>
              <a:gd fmla="val 6667"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0"/>
          <p:cNvSpPr/>
          <p:nvPr/>
        </p:nvSpPr>
        <p:spPr>
          <a:xfrm>
            <a:off x="6558736" y="2619375"/>
            <a:ext cx="97274" cy="31658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2450"/>
              <a:buFont typeface="Red Hat Text"/>
              <a:buNone/>
            </a:pPr>
            <a:r>
              <a:rPr lang="en-US" sz="2450">
                <a:solidFill>
                  <a:srgbClr val="3B3535"/>
                </a:solidFill>
                <a:latin typeface="Red Hat Text"/>
                <a:ea typeface="Red Hat Text"/>
                <a:cs typeface="Red Hat Text"/>
                <a:sym typeface="Red Hat Text"/>
              </a:rPr>
              <a:t>1</a:t>
            </a:r>
            <a:endParaRPr sz="2450">
              <a:solidFill>
                <a:schemeClr val="dk1"/>
              </a:solidFill>
              <a:latin typeface="Calibri"/>
              <a:ea typeface="Calibri"/>
              <a:cs typeface="Calibri"/>
              <a:sym typeface="Calibri"/>
            </a:endParaRPr>
          </a:p>
        </p:txBody>
      </p:sp>
      <p:sp>
        <p:nvSpPr>
          <p:cNvPr id="212" name="Google Shape;212;p40"/>
          <p:cNvSpPr/>
          <p:nvPr/>
        </p:nvSpPr>
        <p:spPr>
          <a:xfrm>
            <a:off x="7840504" y="2497455"/>
            <a:ext cx="2637830" cy="329803"/>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3B3535"/>
              </a:buClr>
              <a:buSzPts val="2050"/>
              <a:buFont typeface="Red Hat Text"/>
              <a:buNone/>
            </a:pPr>
            <a:r>
              <a:rPr lang="en-US" sz="2050">
                <a:solidFill>
                  <a:srgbClr val="3B3535"/>
                </a:solidFill>
                <a:latin typeface="Red Hat Text"/>
                <a:ea typeface="Red Hat Text"/>
                <a:cs typeface="Red Hat Text"/>
                <a:sym typeface="Red Hat Text"/>
              </a:rPr>
              <a:t>802.11a/b/g</a:t>
            </a:r>
            <a:endParaRPr sz="2050">
              <a:solidFill>
                <a:schemeClr val="dk1"/>
              </a:solidFill>
              <a:latin typeface="Calibri"/>
              <a:ea typeface="Calibri"/>
              <a:cs typeface="Calibri"/>
              <a:sym typeface="Calibri"/>
            </a:endParaRPr>
          </a:p>
        </p:txBody>
      </p:sp>
      <p:sp>
        <p:nvSpPr>
          <p:cNvPr id="213" name="Google Shape;213;p40"/>
          <p:cNvSpPr/>
          <p:nvPr/>
        </p:nvSpPr>
        <p:spPr>
          <a:xfrm>
            <a:off x="7840504" y="2961680"/>
            <a:ext cx="6005155" cy="717233"/>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3B3535"/>
              </a:buClr>
              <a:buSzPts val="1750"/>
              <a:buFont typeface="Roboto Light"/>
              <a:buNone/>
            </a:pPr>
            <a:r>
              <a:rPr lang="en-US" sz="1750">
                <a:solidFill>
                  <a:srgbClr val="3B3535"/>
                </a:solidFill>
                <a:latin typeface="Roboto Light"/>
                <a:ea typeface="Roboto Light"/>
                <a:cs typeface="Roboto Light"/>
                <a:sym typeface="Roboto Light"/>
              </a:rPr>
              <a:t>Legacy wireless protocols with varying speeds and frequencies.</a:t>
            </a:r>
            <a:endParaRPr sz="1750">
              <a:solidFill>
                <a:schemeClr val="dk1"/>
              </a:solidFill>
              <a:latin typeface="Calibri"/>
              <a:ea typeface="Calibri"/>
              <a:cs typeface="Calibri"/>
              <a:sym typeface="Calibri"/>
            </a:endParaRPr>
          </a:p>
        </p:txBody>
      </p:sp>
      <p:sp>
        <p:nvSpPr>
          <p:cNvPr id="214" name="Google Shape;214;p40"/>
          <p:cNvSpPr/>
          <p:nvPr/>
        </p:nvSpPr>
        <p:spPr>
          <a:xfrm>
            <a:off x="6829127" y="4616410"/>
            <a:ext cx="784741" cy="30480"/>
          </a:xfrm>
          <a:prstGeom prst="roundRect">
            <a:avLst>
              <a:gd fmla="val 110347" name="adj"/>
            </a:avLst>
          </a:prstGeom>
          <a:solidFill>
            <a:srgbClr val="D9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0"/>
          <p:cNvSpPr/>
          <p:nvPr/>
        </p:nvSpPr>
        <p:spPr>
          <a:xfrm>
            <a:off x="6355140" y="4379476"/>
            <a:ext cx="504468" cy="504468"/>
          </a:xfrm>
          <a:prstGeom prst="roundRect">
            <a:avLst>
              <a:gd fmla="val 6667"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0"/>
          <p:cNvSpPr/>
          <p:nvPr/>
        </p:nvSpPr>
        <p:spPr>
          <a:xfrm>
            <a:off x="6520636" y="4473416"/>
            <a:ext cx="173474" cy="31658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2450"/>
              <a:buFont typeface="Red Hat Text"/>
              <a:buNone/>
            </a:pPr>
            <a:r>
              <a:rPr lang="en-US" sz="2450">
                <a:solidFill>
                  <a:srgbClr val="3B3535"/>
                </a:solidFill>
                <a:latin typeface="Red Hat Text"/>
                <a:ea typeface="Red Hat Text"/>
                <a:cs typeface="Red Hat Text"/>
                <a:sym typeface="Red Hat Text"/>
              </a:rPr>
              <a:t>2</a:t>
            </a:r>
            <a:endParaRPr sz="2450">
              <a:solidFill>
                <a:schemeClr val="dk1"/>
              </a:solidFill>
              <a:latin typeface="Calibri"/>
              <a:ea typeface="Calibri"/>
              <a:cs typeface="Calibri"/>
              <a:sym typeface="Calibri"/>
            </a:endParaRPr>
          </a:p>
        </p:txBody>
      </p:sp>
      <p:sp>
        <p:nvSpPr>
          <p:cNvPr id="217" name="Google Shape;217;p40"/>
          <p:cNvSpPr/>
          <p:nvPr/>
        </p:nvSpPr>
        <p:spPr>
          <a:xfrm>
            <a:off x="7840504" y="4351496"/>
            <a:ext cx="2637830" cy="329803"/>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3B3535"/>
              </a:buClr>
              <a:buSzPts val="2050"/>
              <a:buFont typeface="Red Hat Text"/>
              <a:buNone/>
            </a:pPr>
            <a:r>
              <a:rPr lang="en-US" sz="2050">
                <a:solidFill>
                  <a:srgbClr val="3B3535"/>
                </a:solidFill>
                <a:latin typeface="Red Hat Text"/>
                <a:ea typeface="Red Hat Text"/>
                <a:cs typeface="Red Hat Text"/>
                <a:sym typeface="Red Hat Text"/>
              </a:rPr>
              <a:t>802.11n</a:t>
            </a:r>
            <a:endParaRPr sz="2050">
              <a:solidFill>
                <a:schemeClr val="dk1"/>
              </a:solidFill>
              <a:latin typeface="Calibri"/>
              <a:ea typeface="Calibri"/>
              <a:cs typeface="Calibri"/>
              <a:sym typeface="Calibri"/>
            </a:endParaRPr>
          </a:p>
        </p:txBody>
      </p:sp>
      <p:sp>
        <p:nvSpPr>
          <p:cNvPr id="218" name="Google Shape;218;p40"/>
          <p:cNvSpPr/>
          <p:nvPr/>
        </p:nvSpPr>
        <p:spPr>
          <a:xfrm>
            <a:off x="7840504" y="4815721"/>
            <a:ext cx="6005155" cy="717233"/>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3B3535"/>
              </a:buClr>
              <a:buSzPts val="1750"/>
              <a:buFont typeface="Roboto Light"/>
              <a:buNone/>
            </a:pPr>
            <a:r>
              <a:rPr lang="en-US" sz="1750">
                <a:solidFill>
                  <a:srgbClr val="3B3535"/>
                </a:solidFill>
                <a:latin typeface="Roboto Light"/>
                <a:ea typeface="Roboto Light"/>
                <a:cs typeface="Roboto Light"/>
                <a:sym typeface="Roboto Light"/>
              </a:rPr>
              <a:t>Introduced MIMO technology for increased throughput and range.</a:t>
            </a:r>
            <a:endParaRPr sz="1750">
              <a:solidFill>
                <a:schemeClr val="dk1"/>
              </a:solidFill>
              <a:latin typeface="Calibri"/>
              <a:ea typeface="Calibri"/>
              <a:cs typeface="Calibri"/>
              <a:sym typeface="Calibri"/>
            </a:endParaRPr>
          </a:p>
        </p:txBody>
      </p:sp>
      <p:sp>
        <p:nvSpPr>
          <p:cNvPr id="219" name="Google Shape;219;p40"/>
          <p:cNvSpPr/>
          <p:nvPr/>
        </p:nvSpPr>
        <p:spPr>
          <a:xfrm>
            <a:off x="6829127" y="6470452"/>
            <a:ext cx="784741" cy="30480"/>
          </a:xfrm>
          <a:prstGeom prst="roundRect">
            <a:avLst>
              <a:gd fmla="val 110347" name="adj"/>
            </a:avLst>
          </a:prstGeom>
          <a:solidFill>
            <a:srgbClr val="D9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0"/>
          <p:cNvSpPr/>
          <p:nvPr/>
        </p:nvSpPr>
        <p:spPr>
          <a:xfrm>
            <a:off x="6355140" y="6233517"/>
            <a:ext cx="504468" cy="504468"/>
          </a:xfrm>
          <a:prstGeom prst="roundRect">
            <a:avLst>
              <a:gd fmla="val 6667"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0"/>
          <p:cNvSpPr/>
          <p:nvPr/>
        </p:nvSpPr>
        <p:spPr>
          <a:xfrm>
            <a:off x="6514564" y="6327458"/>
            <a:ext cx="185499" cy="31658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2450"/>
              <a:buFont typeface="Red Hat Text"/>
              <a:buNone/>
            </a:pPr>
            <a:r>
              <a:rPr lang="en-US" sz="2450">
                <a:solidFill>
                  <a:srgbClr val="3B3535"/>
                </a:solidFill>
                <a:latin typeface="Red Hat Text"/>
                <a:ea typeface="Red Hat Text"/>
                <a:cs typeface="Red Hat Text"/>
                <a:sym typeface="Red Hat Text"/>
              </a:rPr>
              <a:t>3</a:t>
            </a:r>
            <a:endParaRPr sz="2450">
              <a:solidFill>
                <a:schemeClr val="dk1"/>
              </a:solidFill>
              <a:latin typeface="Calibri"/>
              <a:ea typeface="Calibri"/>
              <a:cs typeface="Calibri"/>
              <a:sym typeface="Calibri"/>
            </a:endParaRPr>
          </a:p>
        </p:txBody>
      </p:sp>
      <p:sp>
        <p:nvSpPr>
          <p:cNvPr id="222" name="Google Shape;222;p40"/>
          <p:cNvSpPr/>
          <p:nvPr/>
        </p:nvSpPr>
        <p:spPr>
          <a:xfrm>
            <a:off x="7840504" y="6205538"/>
            <a:ext cx="2637830" cy="329803"/>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3B3535"/>
              </a:buClr>
              <a:buSzPts val="2050"/>
              <a:buFont typeface="Red Hat Text"/>
              <a:buNone/>
            </a:pPr>
            <a:r>
              <a:rPr lang="en-US" sz="2050">
                <a:solidFill>
                  <a:srgbClr val="3B3535"/>
                </a:solidFill>
                <a:latin typeface="Red Hat Text"/>
                <a:ea typeface="Red Hat Text"/>
                <a:cs typeface="Red Hat Text"/>
                <a:sym typeface="Red Hat Text"/>
              </a:rPr>
              <a:t>802.11ac/ax</a:t>
            </a:r>
            <a:endParaRPr sz="2050">
              <a:solidFill>
                <a:schemeClr val="dk1"/>
              </a:solidFill>
              <a:latin typeface="Calibri"/>
              <a:ea typeface="Calibri"/>
              <a:cs typeface="Calibri"/>
              <a:sym typeface="Calibri"/>
            </a:endParaRPr>
          </a:p>
        </p:txBody>
      </p:sp>
      <p:sp>
        <p:nvSpPr>
          <p:cNvPr id="223" name="Google Shape;223;p40"/>
          <p:cNvSpPr/>
          <p:nvPr/>
        </p:nvSpPr>
        <p:spPr>
          <a:xfrm>
            <a:off x="7840504" y="6669762"/>
            <a:ext cx="6005155" cy="717233"/>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3B3535"/>
              </a:buClr>
              <a:buSzPts val="1750"/>
              <a:buFont typeface="Roboto Light"/>
              <a:buNone/>
            </a:pPr>
            <a:r>
              <a:rPr lang="en-US" sz="1750">
                <a:solidFill>
                  <a:srgbClr val="3B3535"/>
                </a:solidFill>
                <a:latin typeface="Roboto Light"/>
                <a:ea typeface="Roboto Light"/>
                <a:cs typeface="Roboto Light"/>
                <a:sym typeface="Roboto Light"/>
              </a:rPr>
              <a:t>Modern protocols delivering gigabit-level wireless connectivity.</a:t>
            </a:r>
            <a:endParaRPr sz="1750">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28" name="Shape 228"/>
        <p:cNvGrpSpPr/>
        <p:nvPr/>
      </p:nvGrpSpPr>
      <p:grpSpPr>
        <a:xfrm>
          <a:off x="0" y="0"/>
          <a:ext cx="0" cy="0"/>
          <a:chOff x="0" y="0"/>
          <a:chExt cx="0" cy="0"/>
        </a:xfrm>
      </p:grpSpPr>
      <p:sp>
        <p:nvSpPr>
          <p:cNvPr id="229" name="Google Shape;229;p41"/>
          <p:cNvSpPr/>
          <p:nvPr/>
        </p:nvSpPr>
        <p:spPr>
          <a:xfrm>
            <a:off x="837724" y="1882497"/>
            <a:ext cx="12954952" cy="140803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4400"/>
              <a:buFont typeface="Red Hat Text"/>
              <a:buNone/>
            </a:pPr>
            <a:r>
              <a:rPr lang="en-US" sz="4400">
                <a:solidFill>
                  <a:srgbClr val="1F1E1E"/>
                </a:solidFill>
                <a:latin typeface="Red Hat Text"/>
                <a:ea typeface="Red Hat Text"/>
                <a:cs typeface="Red Hat Text"/>
                <a:sym typeface="Red Hat Text"/>
              </a:rPr>
              <a:t>Understanding WAP and WLAN Authentication Methods</a:t>
            </a:r>
            <a:endParaRPr sz="4400">
              <a:solidFill>
                <a:schemeClr val="dk1"/>
              </a:solidFill>
              <a:latin typeface="Calibri"/>
              <a:ea typeface="Calibri"/>
              <a:cs typeface="Calibri"/>
              <a:sym typeface="Calibri"/>
            </a:endParaRPr>
          </a:p>
        </p:txBody>
      </p:sp>
      <p:sp>
        <p:nvSpPr>
          <p:cNvPr id="230" name="Google Shape;230;p41"/>
          <p:cNvSpPr/>
          <p:nvPr/>
        </p:nvSpPr>
        <p:spPr>
          <a:xfrm>
            <a:off x="837724" y="3888819"/>
            <a:ext cx="3595449"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2200"/>
              <a:buFont typeface="Red Hat Text"/>
              <a:buNone/>
            </a:pPr>
            <a:r>
              <a:rPr lang="en-US" sz="2200">
                <a:solidFill>
                  <a:srgbClr val="1F1E1E"/>
                </a:solidFill>
                <a:latin typeface="Red Hat Text"/>
                <a:ea typeface="Red Hat Text"/>
                <a:cs typeface="Red Hat Text"/>
                <a:sym typeface="Red Hat Text"/>
              </a:rPr>
              <a:t>WAP (Wireless Access Point)</a:t>
            </a:r>
            <a:endParaRPr sz="2200">
              <a:solidFill>
                <a:schemeClr val="dk1"/>
              </a:solidFill>
              <a:latin typeface="Calibri"/>
              <a:ea typeface="Calibri"/>
              <a:cs typeface="Calibri"/>
              <a:sym typeface="Calibri"/>
            </a:endParaRPr>
          </a:p>
        </p:txBody>
      </p:sp>
      <p:sp>
        <p:nvSpPr>
          <p:cNvPr id="231" name="Google Shape;231;p41"/>
          <p:cNvSpPr/>
          <p:nvPr/>
        </p:nvSpPr>
        <p:spPr>
          <a:xfrm>
            <a:off x="837724" y="4480084"/>
            <a:ext cx="3928586" cy="766048"/>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Provides wireless connectivity to client devices within a network.</a:t>
            </a:r>
            <a:endParaRPr sz="1850">
              <a:solidFill>
                <a:schemeClr val="dk1"/>
              </a:solidFill>
              <a:latin typeface="Calibri"/>
              <a:ea typeface="Calibri"/>
              <a:cs typeface="Calibri"/>
              <a:sym typeface="Calibri"/>
            </a:endParaRPr>
          </a:p>
        </p:txBody>
      </p:sp>
      <p:sp>
        <p:nvSpPr>
          <p:cNvPr id="232" name="Google Shape;232;p41"/>
          <p:cNvSpPr/>
          <p:nvPr/>
        </p:nvSpPr>
        <p:spPr>
          <a:xfrm>
            <a:off x="5357813" y="3888819"/>
            <a:ext cx="3026331"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2200"/>
              <a:buFont typeface="Red Hat Text"/>
              <a:buNone/>
            </a:pPr>
            <a:r>
              <a:rPr lang="en-US" sz="2200">
                <a:solidFill>
                  <a:srgbClr val="1F1E1E"/>
                </a:solidFill>
                <a:latin typeface="Red Hat Text"/>
                <a:ea typeface="Red Hat Text"/>
                <a:cs typeface="Red Hat Text"/>
                <a:sym typeface="Red Hat Text"/>
              </a:rPr>
              <a:t>Authentication Methods</a:t>
            </a:r>
            <a:endParaRPr sz="2200">
              <a:solidFill>
                <a:schemeClr val="dk1"/>
              </a:solidFill>
              <a:latin typeface="Calibri"/>
              <a:ea typeface="Calibri"/>
              <a:cs typeface="Calibri"/>
              <a:sym typeface="Calibri"/>
            </a:endParaRPr>
          </a:p>
        </p:txBody>
      </p:sp>
      <p:sp>
        <p:nvSpPr>
          <p:cNvPr id="233" name="Google Shape;233;p41"/>
          <p:cNvSpPr/>
          <p:nvPr/>
        </p:nvSpPr>
        <p:spPr>
          <a:xfrm>
            <a:off x="5357813" y="4480084"/>
            <a:ext cx="3928586" cy="383024"/>
          </a:xfrm>
          <a:prstGeom prst="rect">
            <a:avLst/>
          </a:prstGeom>
          <a:noFill/>
          <a:ln>
            <a:noFill/>
          </a:ln>
        </p:spPr>
        <p:txBody>
          <a:bodyPr anchorCtr="0" anchor="t" bIns="0" lIns="0" spcFirstLastPara="1" rIns="0" wrap="square" tIns="0">
            <a:noAutofit/>
          </a:bodyPr>
          <a:lstStyle/>
          <a:p>
            <a:pPr indent="-342900" lvl="0" marL="342900" marR="0" rtl="0" algn="l">
              <a:lnSpc>
                <a:spcPct val="162162"/>
              </a:lnSpc>
              <a:spcBef>
                <a:spcPts val="0"/>
              </a:spcBef>
              <a:spcAft>
                <a:spcPts val="0"/>
              </a:spcAft>
              <a:buClr>
                <a:srgbClr val="3B3535"/>
              </a:buClr>
              <a:buSzPts val="1850"/>
              <a:buFont typeface="Roboto Light"/>
              <a:buChar char="•"/>
            </a:pPr>
            <a:r>
              <a:rPr lang="en-US" sz="1850">
                <a:solidFill>
                  <a:srgbClr val="3B3535"/>
                </a:solidFill>
                <a:latin typeface="Roboto Light"/>
                <a:ea typeface="Roboto Light"/>
                <a:cs typeface="Roboto Light"/>
                <a:sym typeface="Roboto Light"/>
              </a:rPr>
              <a:t>Open System</a:t>
            </a:r>
            <a:endParaRPr sz="1850">
              <a:solidFill>
                <a:schemeClr val="dk1"/>
              </a:solidFill>
              <a:latin typeface="Calibri"/>
              <a:ea typeface="Calibri"/>
              <a:cs typeface="Calibri"/>
              <a:sym typeface="Calibri"/>
            </a:endParaRPr>
          </a:p>
        </p:txBody>
      </p:sp>
      <p:sp>
        <p:nvSpPr>
          <p:cNvPr id="234" name="Google Shape;234;p41"/>
          <p:cNvSpPr/>
          <p:nvPr/>
        </p:nvSpPr>
        <p:spPr>
          <a:xfrm>
            <a:off x="5357813" y="4946809"/>
            <a:ext cx="3928586" cy="383024"/>
          </a:xfrm>
          <a:prstGeom prst="rect">
            <a:avLst/>
          </a:prstGeom>
          <a:noFill/>
          <a:ln>
            <a:noFill/>
          </a:ln>
        </p:spPr>
        <p:txBody>
          <a:bodyPr anchorCtr="0" anchor="t" bIns="0" lIns="0" spcFirstLastPara="1" rIns="0" wrap="square" tIns="0">
            <a:noAutofit/>
          </a:bodyPr>
          <a:lstStyle/>
          <a:p>
            <a:pPr indent="-342900" lvl="0" marL="342900" marR="0" rtl="0" algn="l">
              <a:lnSpc>
                <a:spcPct val="162162"/>
              </a:lnSpc>
              <a:spcBef>
                <a:spcPts val="0"/>
              </a:spcBef>
              <a:spcAft>
                <a:spcPts val="0"/>
              </a:spcAft>
              <a:buClr>
                <a:srgbClr val="3B3535"/>
              </a:buClr>
              <a:buSzPts val="1850"/>
              <a:buFont typeface="Roboto Light"/>
              <a:buChar char="•"/>
            </a:pPr>
            <a:r>
              <a:rPr lang="en-US" sz="1850">
                <a:solidFill>
                  <a:srgbClr val="3B3535"/>
                </a:solidFill>
                <a:latin typeface="Roboto Light"/>
                <a:ea typeface="Roboto Light"/>
                <a:cs typeface="Roboto Light"/>
                <a:sym typeface="Roboto Light"/>
              </a:rPr>
              <a:t>Shared Key</a:t>
            </a:r>
            <a:endParaRPr sz="1850">
              <a:solidFill>
                <a:schemeClr val="dk1"/>
              </a:solidFill>
              <a:latin typeface="Calibri"/>
              <a:ea typeface="Calibri"/>
              <a:cs typeface="Calibri"/>
              <a:sym typeface="Calibri"/>
            </a:endParaRPr>
          </a:p>
        </p:txBody>
      </p:sp>
      <p:sp>
        <p:nvSpPr>
          <p:cNvPr id="235" name="Google Shape;235;p41"/>
          <p:cNvSpPr/>
          <p:nvPr/>
        </p:nvSpPr>
        <p:spPr>
          <a:xfrm>
            <a:off x="5357813" y="5413534"/>
            <a:ext cx="3928586" cy="383024"/>
          </a:xfrm>
          <a:prstGeom prst="rect">
            <a:avLst/>
          </a:prstGeom>
          <a:noFill/>
          <a:ln>
            <a:noFill/>
          </a:ln>
        </p:spPr>
        <p:txBody>
          <a:bodyPr anchorCtr="0" anchor="t" bIns="0" lIns="0" spcFirstLastPara="1" rIns="0" wrap="square" tIns="0">
            <a:noAutofit/>
          </a:bodyPr>
          <a:lstStyle/>
          <a:p>
            <a:pPr indent="-342900" lvl="0" marL="342900" marR="0" rtl="0" algn="l">
              <a:lnSpc>
                <a:spcPct val="162162"/>
              </a:lnSpc>
              <a:spcBef>
                <a:spcPts val="0"/>
              </a:spcBef>
              <a:spcAft>
                <a:spcPts val="0"/>
              </a:spcAft>
              <a:buClr>
                <a:srgbClr val="3B3535"/>
              </a:buClr>
              <a:buSzPts val="1850"/>
              <a:buFont typeface="Roboto Light"/>
              <a:buChar char="•"/>
            </a:pPr>
            <a:r>
              <a:rPr lang="en-US" sz="1850">
                <a:solidFill>
                  <a:srgbClr val="3B3535"/>
                </a:solidFill>
                <a:latin typeface="Roboto Light"/>
                <a:ea typeface="Roboto Light"/>
                <a:cs typeface="Roboto Light"/>
                <a:sym typeface="Roboto Light"/>
              </a:rPr>
              <a:t>802.1X</a:t>
            </a:r>
            <a:endParaRPr sz="1850">
              <a:solidFill>
                <a:schemeClr val="dk1"/>
              </a:solidFill>
              <a:latin typeface="Calibri"/>
              <a:ea typeface="Calibri"/>
              <a:cs typeface="Calibri"/>
              <a:sym typeface="Calibri"/>
            </a:endParaRPr>
          </a:p>
        </p:txBody>
      </p:sp>
      <p:sp>
        <p:nvSpPr>
          <p:cNvPr id="236" name="Google Shape;236;p41"/>
          <p:cNvSpPr/>
          <p:nvPr/>
        </p:nvSpPr>
        <p:spPr>
          <a:xfrm>
            <a:off x="5357813" y="5880259"/>
            <a:ext cx="3928586" cy="383024"/>
          </a:xfrm>
          <a:prstGeom prst="rect">
            <a:avLst/>
          </a:prstGeom>
          <a:noFill/>
          <a:ln>
            <a:noFill/>
          </a:ln>
        </p:spPr>
        <p:txBody>
          <a:bodyPr anchorCtr="0" anchor="t" bIns="0" lIns="0" spcFirstLastPara="1" rIns="0" wrap="square" tIns="0">
            <a:noAutofit/>
          </a:bodyPr>
          <a:lstStyle/>
          <a:p>
            <a:pPr indent="-342900" lvl="0" marL="342900" marR="0" rtl="0" algn="l">
              <a:lnSpc>
                <a:spcPct val="162162"/>
              </a:lnSpc>
              <a:spcBef>
                <a:spcPts val="0"/>
              </a:spcBef>
              <a:spcAft>
                <a:spcPts val="0"/>
              </a:spcAft>
              <a:buClr>
                <a:srgbClr val="3B3535"/>
              </a:buClr>
              <a:buSzPts val="1850"/>
              <a:buFont typeface="Roboto Light"/>
              <a:buChar char="•"/>
            </a:pPr>
            <a:r>
              <a:rPr lang="en-US" sz="1850">
                <a:solidFill>
                  <a:srgbClr val="3B3535"/>
                </a:solidFill>
                <a:latin typeface="Roboto Light"/>
                <a:ea typeface="Roboto Light"/>
                <a:cs typeface="Roboto Light"/>
                <a:sym typeface="Roboto Light"/>
              </a:rPr>
              <a:t>PSK (Pre-Shared Key)</a:t>
            </a:r>
            <a:endParaRPr sz="1850">
              <a:solidFill>
                <a:schemeClr val="dk1"/>
              </a:solidFill>
              <a:latin typeface="Calibri"/>
              <a:ea typeface="Calibri"/>
              <a:cs typeface="Calibri"/>
              <a:sym typeface="Calibri"/>
            </a:endParaRPr>
          </a:p>
        </p:txBody>
      </p:sp>
      <p:sp>
        <p:nvSpPr>
          <p:cNvPr id="237" name="Google Shape;237;p41"/>
          <p:cNvSpPr/>
          <p:nvPr/>
        </p:nvSpPr>
        <p:spPr>
          <a:xfrm>
            <a:off x="9877901" y="3888819"/>
            <a:ext cx="2816185"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2200"/>
              <a:buFont typeface="Red Hat Text"/>
              <a:buNone/>
            </a:pPr>
            <a:r>
              <a:rPr lang="en-US" sz="2200">
                <a:solidFill>
                  <a:srgbClr val="1F1E1E"/>
                </a:solidFill>
                <a:latin typeface="Red Hat Text"/>
                <a:ea typeface="Red Hat Text"/>
                <a:cs typeface="Red Hat Text"/>
                <a:sym typeface="Red Hat Text"/>
              </a:rPr>
              <a:t>WLAN (Wireless LAN)</a:t>
            </a:r>
            <a:endParaRPr sz="2200">
              <a:solidFill>
                <a:schemeClr val="dk1"/>
              </a:solidFill>
              <a:latin typeface="Calibri"/>
              <a:ea typeface="Calibri"/>
              <a:cs typeface="Calibri"/>
              <a:sym typeface="Calibri"/>
            </a:endParaRPr>
          </a:p>
        </p:txBody>
      </p:sp>
      <p:sp>
        <p:nvSpPr>
          <p:cNvPr id="238" name="Google Shape;238;p41"/>
          <p:cNvSpPr/>
          <p:nvPr/>
        </p:nvSpPr>
        <p:spPr>
          <a:xfrm>
            <a:off x="9877901" y="4480084"/>
            <a:ext cx="3928586" cy="766048"/>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The wireless network infrastructure that connects clients to resources.</a:t>
            </a:r>
            <a:endParaRPr sz="1850">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43" name="Shape 243"/>
        <p:cNvGrpSpPr/>
        <p:nvPr/>
      </p:nvGrpSpPr>
      <p:grpSpPr>
        <a:xfrm>
          <a:off x="0" y="0"/>
          <a:ext cx="0" cy="0"/>
          <a:chOff x="0" y="0"/>
          <a:chExt cx="0" cy="0"/>
        </a:xfrm>
      </p:grpSpPr>
      <p:pic>
        <p:nvPicPr>
          <p:cNvPr descr="preencoded.png" id="244" name="Google Shape;244;p42"/>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245" name="Google Shape;245;p42"/>
          <p:cNvSpPr/>
          <p:nvPr/>
        </p:nvSpPr>
        <p:spPr>
          <a:xfrm>
            <a:off x="6324122" y="682942"/>
            <a:ext cx="7468553" cy="140803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4400"/>
              <a:buFont typeface="Red Hat Text"/>
              <a:buNone/>
            </a:pPr>
            <a:r>
              <a:rPr lang="en-US" sz="4400">
                <a:solidFill>
                  <a:srgbClr val="1F1E1E"/>
                </a:solidFill>
                <a:latin typeface="Red Hat Text"/>
                <a:ea typeface="Red Hat Text"/>
                <a:cs typeface="Red Hat Text"/>
                <a:sym typeface="Red Hat Text"/>
              </a:rPr>
              <a:t>Encryption Protocols: WEP, WPA, and WPA2</a:t>
            </a:r>
            <a:endParaRPr sz="4400">
              <a:solidFill>
                <a:schemeClr val="dk1"/>
              </a:solidFill>
              <a:latin typeface="Calibri"/>
              <a:ea typeface="Calibri"/>
              <a:cs typeface="Calibri"/>
              <a:sym typeface="Calibri"/>
            </a:endParaRPr>
          </a:p>
        </p:txBody>
      </p:sp>
      <p:sp>
        <p:nvSpPr>
          <p:cNvPr id="246" name="Google Shape;246;p42"/>
          <p:cNvSpPr/>
          <p:nvPr/>
        </p:nvSpPr>
        <p:spPr>
          <a:xfrm>
            <a:off x="6324124" y="2357894"/>
            <a:ext cx="3614618" cy="2092166"/>
          </a:xfrm>
          <a:prstGeom prst="roundRect">
            <a:avLst>
              <a:gd fmla="val 1716"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2"/>
          <p:cNvSpPr/>
          <p:nvPr/>
        </p:nvSpPr>
        <p:spPr>
          <a:xfrm>
            <a:off x="6563439" y="2597209"/>
            <a:ext cx="3135987" cy="7038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2200"/>
              <a:buFont typeface="Red Hat Text"/>
              <a:buNone/>
            </a:pPr>
            <a:r>
              <a:rPr lang="en-US" sz="2200">
                <a:solidFill>
                  <a:srgbClr val="3B3535"/>
                </a:solidFill>
                <a:latin typeface="Red Hat Text"/>
                <a:ea typeface="Red Hat Text"/>
                <a:cs typeface="Red Hat Text"/>
                <a:sym typeface="Red Hat Text"/>
              </a:rPr>
              <a:t>WEP (Wired Equivalent Privacy)</a:t>
            </a:r>
            <a:endParaRPr sz="2200">
              <a:solidFill>
                <a:schemeClr val="dk1"/>
              </a:solidFill>
              <a:latin typeface="Calibri"/>
              <a:ea typeface="Calibri"/>
              <a:cs typeface="Calibri"/>
              <a:sym typeface="Calibri"/>
            </a:endParaRPr>
          </a:p>
        </p:txBody>
      </p:sp>
      <p:sp>
        <p:nvSpPr>
          <p:cNvPr id="248" name="Google Shape;248;p42"/>
          <p:cNvSpPr/>
          <p:nvPr/>
        </p:nvSpPr>
        <p:spPr>
          <a:xfrm>
            <a:off x="6563439" y="3444696"/>
            <a:ext cx="3135987" cy="766048"/>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Legacy encryption protocol with known vulnerabilities.</a:t>
            </a:r>
            <a:endParaRPr sz="1850">
              <a:solidFill>
                <a:schemeClr val="dk1"/>
              </a:solidFill>
              <a:latin typeface="Calibri"/>
              <a:ea typeface="Calibri"/>
              <a:cs typeface="Calibri"/>
              <a:sym typeface="Calibri"/>
            </a:endParaRPr>
          </a:p>
        </p:txBody>
      </p:sp>
      <p:sp>
        <p:nvSpPr>
          <p:cNvPr id="249" name="Google Shape;249;p42"/>
          <p:cNvSpPr/>
          <p:nvPr/>
        </p:nvSpPr>
        <p:spPr>
          <a:xfrm>
            <a:off x="10058399" y="2357894"/>
            <a:ext cx="3614618" cy="2092166"/>
          </a:xfrm>
          <a:prstGeom prst="roundRect">
            <a:avLst>
              <a:gd fmla="val 1716"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2"/>
          <p:cNvSpPr/>
          <p:nvPr/>
        </p:nvSpPr>
        <p:spPr>
          <a:xfrm>
            <a:off x="10417373" y="2597209"/>
            <a:ext cx="3135987" cy="7038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2200"/>
              <a:buFont typeface="Red Hat Text"/>
              <a:buNone/>
            </a:pPr>
            <a:r>
              <a:rPr lang="en-US" sz="2200">
                <a:solidFill>
                  <a:srgbClr val="3B3535"/>
                </a:solidFill>
                <a:latin typeface="Red Hat Text"/>
                <a:ea typeface="Red Hat Text"/>
                <a:cs typeface="Red Hat Text"/>
                <a:sym typeface="Red Hat Text"/>
              </a:rPr>
              <a:t>WPA (Wi-Fi Protected Access)</a:t>
            </a:r>
            <a:endParaRPr sz="2200">
              <a:solidFill>
                <a:schemeClr val="dk1"/>
              </a:solidFill>
              <a:latin typeface="Calibri"/>
              <a:ea typeface="Calibri"/>
              <a:cs typeface="Calibri"/>
              <a:sym typeface="Calibri"/>
            </a:endParaRPr>
          </a:p>
        </p:txBody>
      </p:sp>
      <p:sp>
        <p:nvSpPr>
          <p:cNvPr id="251" name="Google Shape;251;p42"/>
          <p:cNvSpPr/>
          <p:nvPr/>
        </p:nvSpPr>
        <p:spPr>
          <a:xfrm>
            <a:off x="10417373" y="3444696"/>
            <a:ext cx="3135987" cy="766048"/>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Improved encryption and authentication over WEP.</a:t>
            </a:r>
            <a:endParaRPr sz="1850">
              <a:solidFill>
                <a:schemeClr val="dk1"/>
              </a:solidFill>
              <a:latin typeface="Calibri"/>
              <a:ea typeface="Calibri"/>
              <a:cs typeface="Calibri"/>
              <a:sym typeface="Calibri"/>
            </a:endParaRPr>
          </a:p>
        </p:txBody>
      </p:sp>
      <p:sp>
        <p:nvSpPr>
          <p:cNvPr id="252" name="Google Shape;252;p42"/>
          <p:cNvSpPr/>
          <p:nvPr/>
        </p:nvSpPr>
        <p:spPr>
          <a:xfrm>
            <a:off x="6324124" y="4689376"/>
            <a:ext cx="7468553" cy="1357193"/>
          </a:xfrm>
          <a:prstGeom prst="roundRect">
            <a:avLst>
              <a:gd fmla="val 2646"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2"/>
          <p:cNvSpPr/>
          <p:nvPr/>
        </p:nvSpPr>
        <p:spPr>
          <a:xfrm>
            <a:off x="6563439" y="4928691"/>
            <a:ext cx="4197548"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2200"/>
              <a:buFont typeface="Red Hat Text"/>
              <a:buNone/>
            </a:pPr>
            <a:r>
              <a:rPr lang="en-US" sz="2200">
                <a:solidFill>
                  <a:srgbClr val="3B3535"/>
                </a:solidFill>
                <a:latin typeface="Red Hat Text"/>
                <a:ea typeface="Red Hat Text"/>
                <a:cs typeface="Red Hat Text"/>
                <a:sym typeface="Red Hat Text"/>
              </a:rPr>
              <a:t>WPA2 (Wi-Fi Protected Access 2)</a:t>
            </a:r>
            <a:endParaRPr sz="2200">
              <a:solidFill>
                <a:schemeClr val="dk1"/>
              </a:solidFill>
              <a:latin typeface="Calibri"/>
              <a:ea typeface="Calibri"/>
              <a:cs typeface="Calibri"/>
              <a:sym typeface="Calibri"/>
            </a:endParaRPr>
          </a:p>
        </p:txBody>
      </p:sp>
      <p:sp>
        <p:nvSpPr>
          <p:cNvPr id="254" name="Google Shape;254;p42"/>
          <p:cNvSpPr/>
          <p:nvPr/>
        </p:nvSpPr>
        <p:spPr>
          <a:xfrm>
            <a:off x="6563439" y="5424229"/>
            <a:ext cx="6989921" cy="383024"/>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Current industry standard for wireless encryption and security.</a:t>
            </a:r>
            <a:endParaRPr sz="1850">
              <a:solidFill>
                <a:schemeClr val="dk1"/>
              </a:solidFill>
              <a:latin typeface="Calibri"/>
              <a:ea typeface="Calibri"/>
              <a:cs typeface="Calibri"/>
              <a:sym typeface="Calibri"/>
            </a:endParaRPr>
          </a:p>
        </p:txBody>
      </p:sp>
      <p:sp>
        <p:nvSpPr>
          <p:cNvPr id="255" name="Google Shape;255;p42"/>
          <p:cNvSpPr txBox="1"/>
          <p:nvPr/>
        </p:nvSpPr>
        <p:spPr>
          <a:xfrm>
            <a:off x="6324124" y="6360131"/>
            <a:ext cx="3024271"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KRACK attack</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just">
              <a:spcBef>
                <a:spcPts val="0"/>
              </a:spcBef>
              <a:spcAft>
                <a:spcPts val="0"/>
              </a:spcAft>
              <a:buNone/>
            </a:pPr>
            <a:r>
              <a:rPr lang="en-US" sz="1800">
                <a:solidFill>
                  <a:schemeClr val="dk1"/>
                </a:solidFill>
                <a:latin typeface="Calibri"/>
                <a:ea typeface="Calibri"/>
                <a:cs typeface="Calibri"/>
                <a:sym typeface="Calibri"/>
              </a:rPr>
              <a:t>Affects WPA2 and exploits the four-way handshake process to intercept data.</a:t>
            </a:r>
            <a:endParaRPr sz="1800">
              <a:solidFill>
                <a:schemeClr val="dk1"/>
              </a:solidFill>
              <a:latin typeface="Calibri"/>
              <a:ea typeface="Calibri"/>
              <a:cs typeface="Calibri"/>
              <a:sym typeface="Calibri"/>
            </a:endParaRPr>
          </a:p>
        </p:txBody>
      </p:sp>
      <p:sp>
        <p:nvSpPr>
          <p:cNvPr id="256" name="Google Shape;256;p42"/>
          <p:cNvSpPr txBox="1"/>
          <p:nvPr/>
        </p:nvSpPr>
        <p:spPr>
          <a:xfrm>
            <a:off x="445804" y="7093692"/>
            <a:ext cx="4594792" cy="534762"/>
          </a:xfrm>
          <a:prstGeom prst="rect">
            <a:avLst/>
          </a:prstGeom>
          <a:noFill/>
          <a:ln>
            <a:noFill/>
          </a:ln>
        </p:spPr>
        <p:txBody>
          <a:bodyPr anchorCtr="0" anchor="t" bIns="45700" lIns="91425" spcFirstLastPara="1" rIns="91425" wrap="square" tIns="45700">
            <a:spAutoFit/>
          </a:bodyPr>
          <a:lstStyle/>
          <a:p>
            <a:pPr indent="0" lvl="0" marL="0" marR="0" rtl="0" algn="l">
              <a:lnSpc>
                <a:spcPct val="91666"/>
              </a:lnSpc>
              <a:spcBef>
                <a:spcPts val="0"/>
              </a:spcBef>
              <a:spcAft>
                <a:spcPts val="0"/>
              </a:spcAft>
              <a:buNone/>
            </a:pPr>
            <a:r>
              <a:rPr i="0" lang="en-US" sz="1800">
                <a:solidFill>
                  <a:schemeClr val="dk1"/>
                </a:solidFill>
                <a:latin typeface="Arial"/>
                <a:ea typeface="Arial"/>
                <a:cs typeface="Arial"/>
                <a:sym typeface="Arial"/>
              </a:rPr>
              <a:t>Beck-Tews attack</a:t>
            </a:r>
            <a:endParaRPr/>
          </a:p>
          <a:p>
            <a:pPr indent="0" lvl="0" marL="0" marR="0" rtl="0" algn="l">
              <a:lnSpc>
                <a:spcPct val="91666"/>
              </a:lnSpc>
              <a:spcBef>
                <a:spcPts val="0"/>
              </a:spcBef>
              <a:spcAft>
                <a:spcPts val="0"/>
              </a:spcAft>
              <a:buNone/>
            </a:pPr>
            <a:r>
              <a:rPr b="0" i="0" lang="en-US" sz="1800">
                <a:solidFill>
                  <a:schemeClr val="dk1"/>
                </a:solidFill>
                <a:latin typeface="Arial"/>
                <a:ea typeface="Arial"/>
                <a:cs typeface="Arial"/>
                <a:sym typeface="Arial"/>
              </a:rPr>
              <a:t>Targets WPA's TKIP encryption. </a:t>
            </a:r>
            <a:endParaRPr/>
          </a:p>
        </p:txBody>
      </p:sp>
      <p:sp>
        <p:nvSpPr>
          <p:cNvPr id="257" name="Google Shape;257;p42"/>
          <p:cNvSpPr txBox="1"/>
          <p:nvPr/>
        </p:nvSpPr>
        <p:spPr>
          <a:xfrm>
            <a:off x="9451903" y="6360131"/>
            <a:ext cx="5066926" cy="1376659"/>
          </a:xfrm>
          <a:prstGeom prst="rect">
            <a:avLst/>
          </a:prstGeom>
          <a:noFill/>
          <a:ln>
            <a:noFill/>
          </a:ln>
        </p:spPr>
        <p:txBody>
          <a:bodyPr anchorCtr="0" anchor="t" bIns="45700" lIns="91425" spcFirstLastPara="1" rIns="91425" wrap="square" tIns="45700">
            <a:spAutoFit/>
          </a:bodyPr>
          <a:lstStyle/>
          <a:p>
            <a:pPr indent="0" lvl="0" marL="0" marR="0" rtl="0" algn="l">
              <a:lnSpc>
                <a:spcPct val="91666"/>
              </a:lnSpc>
              <a:spcBef>
                <a:spcPts val="0"/>
              </a:spcBef>
              <a:spcAft>
                <a:spcPts val="0"/>
              </a:spcAft>
              <a:buNone/>
            </a:pPr>
            <a:r>
              <a:rPr i="0" lang="en-US" sz="1800">
                <a:solidFill>
                  <a:schemeClr val="dk1"/>
                </a:solidFill>
                <a:latin typeface="Arial"/>
                <a:ea typeface="Arial"/>
                <a:cs typeface="Arial"/>
                <a:sym typeface="Arial"/>
              </a:rPr>
              <a:t>Session key negotiation</a:t>
            </a:r>
            <a:endParaRPr/>
          </a:p>
          <a:p>
            <a:pPr indent="0" lvl="0" marL="0" marR="0" rtl="0" algn="just">
              <a:lnSpc>
                <a:spcPct val="91666"/>
              </a:lnSpc>
              <a:spcBef>
                <a:spcPts val="1350"/>
              </a:spcBef>
              <a:spcAft>
                <a:spcPts val="0"/>
              </a:spcAft>
              <a:buNone/>
            </a:pPr>
            <a:r>
              <a:rPr b="0" i="0" lang="en-US" sz="1800">
                <a:solidFill>
                  <a:schemeClr val="dk1"/>
                </a:solidFill>
                <a:latin typeface="Arial"/>
                <a:ea typeface="Arial"/>
                <a:cs typeface="Arial"/>
                <a:sym typeface="Arial"/>
              </a:rPr>
              <a:t>WPA and WPA2 have multiple vulnerabilities that affect session key negotiation. lead to attacks like arbitrary packet decryption and injection, and TCP connection hijacking.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6" name="Shape 106"/>
        <p:cNvGrpSpPr/>
        <p:nvPr/>
      </p:nvGrpSpPr>
      <p:grpSpPr>
        <a:xfrm>
          <a:off x="0" y="0"/>
          <a:ext cx="0" cy="0"/>
          <a:chOff x="0" y="0"/>
          <a:chExt cx="0" cy="0"/>
        </a:xfrm>
      </p:grpSpPr>
      <p:pic>
        <p:nvPicPr>
          <p:cNvPr descr="preencoded.png" id="107" name="Google Shape;107;p25"/>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08" name="Google Shape;108;p25"/>
          <p:cNvSpPr/>
          <p:nvPr/>
        </p:nvSpPr>
        <p:spPr>
          <a:xfrm>
            <a:off x="6324124" y="2465189"/>
            <a:ext cx="7468553" cy="140803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4400"/>
              <a:buFont typeface="Red Hat Text"/>
              <a:buNone/>
            </a:pPr>
            <a:r>
              <a:rPr b="0" i="0" lang="en-US" sz="4400" u="none" cap="none" strike="noStrike">
                <a:solidFill>
                  <a:srgbClr val="1F1E1E"/>
                </a:solidFill>
                <a:latin typeface="Red Hat Text"/>
                <a:ea typeface="Red Hat Text"/>
                <a:cs typeface="Red Hat Text"/>
                <a:sym typeface="Red Hat Text"/>
              </a:rPr>
              <a:t>Wireless Network Security: Best Practices and Protocols</a:t>
            </a:r>
            <a:endParaRPr b="0" i="0" sz="4400" u="none" cap="none" strike="noStrike">
              <a:solidFill>
                <a:schemeClr val="dk1"/>
              </a:solidFill>
              <a:latin typeface="Calibri"/>
              <a:ea typeface="Calibri"/>
              <a:cs typeface="Calibri"/>
              <a:sym typeface="Calibri"/>
            </a:endParaRPr>
          </a:p>
        </p:txBody>
      </p:sp>
      <p:sp>
        <p:nvSpPr>
          <p:cNvPr id="109" name="Google Shape;109;p25"/>
          <p:cNvSpPr/>
          <p:nvPr/>
        </p:nvSpPr>
        <p:spPr>
          <a:xfrm>
            <a:off x="6324124" y="4232196"/>
            <a:ext cx="7468553" cy="1532096"/>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b="0" i="0" lang="en-US" sz="1850" u="none" cap="none" strike="noStrike">
                <a:solidFill>
                  <a:srgbClr val="3B3535"/>
                </a:solidFill>
                <a:latin typeface="Roboto Light"/>
                <a:ea typeface="Roboto Light"/>
                <a:cs typeface="Roboto Light"/>
                <a:sym typeface="Roboto Light"/>
              </a:rPr>
              <a:t>Explore the essential 802.11 protocols, authentication methods, and encryption standards that form the foundation of robust wireless network security. Dive into the vulnerabilities, attacks, and countermeasures to safeguard your wireless infrastructure.</a:t>
            </a:r>
            <a:endParaRPr b="0" i="0" sz="1850" u="none" cap="none" strike="noStrike">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62" name="Shape 262"/>
        <p:cNvGrpSpPr/>
        <p:nvPr/>
      </p:nvGrpSpPr>
      <p:grpSpPr>
        <a:xfrm>
          <a:off x="0" y="0"/>
          <a:ext cx="0" cy="0"/>
          <a:chOff x="0" y="0"/>
          <a:chExt cx="0" cy="0"/>
        </a:xfrm>
      </p:grpSpPr>
      <p:pic>
        <p:nvPicPr>
          <p:cNvPr descr="preencoded.png" id="263" name="Google Shape;263;p43"/>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264" name="Google Shape;264;p43"/>
          <p:cNvSpPr/>
          <p:nvPr/>
        </p:nvSpPr>
        <p:spPr>
          <a:xfrm>
            <a:off x="837724" y="845820"/>
            <a:ext cx="7468553" cy="211205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4400"/>
              <a:buFont typeface="Red Hat Text"/>
              <a:buNone/>
            </a:pPr>
            <a:r>
              <a:rPr lang="en-US" sz="4400">
                <a:solidFill>
                  <a:srgbClr val="1F1E1E"/>
                </a:solidFill>
                <a:latin typeface="Red Hat Text"/>
                <a:ea typeface="Red Hat Text"/>
                <a:cs typeface="Red Hat Text"/>
                <a:sym typeface="Red Hat Text"/>
              </a:rPr>
              <a:t>Vulnerabilities and Weaknesses in Encryption Protocols</a:t>
            </a:r>
            <a:endParaRPr sz="4400">
              <a:solidFill>
                <a:schemeClr val="dk1"/>
              </a:solidFill>
              <a:latin typeface="Calibri"/>
              <a:ea typeface="Calibri"/>
              <a:cs typeface="Calibri"/>
              <a:sym typeface="Calibri"/>
            </a:endParaRPr>
          </a:p>
        </p:txBody>
      </p:sp>
      <p:sp>
        <p:nvSpPr>
          <p:cNvPr id="265" name="Google Shape;265;p43"/>
          <p:cNvSpPr/>
          <p:nvPr/>
        </p:nvSpPr>
        <p:spPr>
          <a:xfrm>
            <a:off x="837724" y="3586043"/>
            <a:ext cx="538520" cy="538520"/>
          </a:xfrm>
          <a:prstGeom prst="roundRect">
            <a:avLst>
              <a:gd fmla="val 6668"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3"/>
          <p:cNvSpPr/>
          <p:nvPr/>
        </p:nvSpPr>
        <p:spPr>
          <a:xfrm>
            <a:off x="1055013" y="3686294"/>
            <a:ext cx="103823" cy="3378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2650"/>
              <a:buFont typeface="Red Hat Text"/>
              <a:buNone/>
            </a:pPr>
            <a:r>
              <a:rPr lang="en-US" sz="2650">
                <a:solidFill>
                  <a:srgbClr val="3B3535"/>
                </a:solidFill>
                <a:latin typeface="Red Hat Text"/>
                <a:ea typeface="Red Hat Text"/>
                <a:cs typeface="Red Hat Text"/>
                <a:sym typeface="Red Hat Text"/>
              </a:rPr>
              <a:t>1</a:t>
            </a:r>
            <a:endParaRPr sz="2650">
              <a:solidFill>
                <a:schemeClr val="dk1"/>
              </a:solidFill>
              <a:latin typeface="Calibri"/>
              <a:ea typeface="Calibri"/>
              <a:cs typeface="Calibri"/>
              <a:sym typeface="Calibri"/>
            </a:endParaRPr>
          </a:p>
        </p:txBody>
      </p:sp>
      <p:sp>
        <p:nvSpPr>
          <p:cNvPr id="267" name="Google Shape;267;p43"/>
          <p:cNvSpPr/>
          <p:nvPr/>
        </p:nvSpPr>
        <p:spPr>
          <a:xfrm>
            <a:off x="1615559" y="3586043"/>
            <a:ext cx="2816185"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2200"/>
              <a:buFont typeface="Red Hat Text"/>
              <a:buNone/>
            </a:pPr>
            <a:r>
              <a:rPr lang="en-US" sz="2200">
                <a:solidFill>
                  <a:srgbClr val="3B3535"/>
                </a:solidFill>
                <a:latin typeface="Red Hat Text"/>
                <a:ea typeface="Red Hat Text"/>
                <a:cs typeface="Red Hat Text"/>
                <a:sym typeface="Red Hat Text"/>
              </a:rPr>
              <a:t>WEP Weaknesses</a:t>
            </a:r>
            <a:endParaRPr sz="2200">
              <a:solidFill>
                <a:schemeClr val="dk1"/>
              </a:solidFill>
              <a:latin typeface="Calibri"/>
              <a:ea typeface="Calibri"/>
              <a:cs typeface="Calibri"/>
              <a:sym typeface="Calibri"/>
            </a:endParaRPr>
          </a:p>
        </p:txBody>
      </p:sp>
      <p:sp>
        <p:nvSpPr>
          <p:cNvPr id="268" name="Google Shape;268;p43"/>
          <p:cNvSpPr/>
          <p:nvPr/>
        </p:nvSpPr>
        <p:spPr>
          <a:xfrm>
            <a:off x="1615559" y="4081582"/>
            <a:ext cx="2836783" cy="1532096"/>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Static encryption keys, IV (Initialization Vector) reuse, and lack of encryption integrity.</a:t>
            </a:r>
            <a:endParaRPr sz="1850">
              <a:solidFill>
                <a:schemeClr val="dk1"/>
              </a:solidFill>
              <a:latin typeface="Calibri"/>
              <a:ea typeface="Calibri"/>
              <a:cs typeface="Calibri"/>
              <a:sym typeface="Calibri"/>
            </a:endParaRPr>
          </a:p>
        </p:txBody>
      </p:sp>
      <p:sp>
        <p:nvSpPr>
          <p:cNvPr id="269" name="Google Shape;269;p43"/>
          <p:cNvSpPr/>
          <p:nvPr/>
        </p:nvSpPr>
        <p:spPr>
          <a:xfrm>
            <a:off x="4691658" y="3586043"/>
            <a:ext cx="538520" cy="538520"/>
          </a:xfrm>
          <a:prstGeom prst="roundRect">
            <a:avLst>
              <a:gd fmla="val 6668"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3"/>
          <p:cNvSpPr/>
          <p:nvPr/>
        </p:nvSpPr>
        <p:spPr>
          <a:xfrm>
            <a:off x="4868228" y="3686294"/>
            <a:ext cx="185261" cy="3378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2650"/>
              <a:buFont typeface="Red Hat Text"/>
              <a:buNone/>
            </a:pPr>
            <a:r>
              <a:rPr lang="en-US" sz="2650">
                <a:solidFill>
                  <a:srgbClr val="3B3535"/>
                </a:solidFill>
                <a:latin typeface="Red Hat Text"/>
                <a:ea typeface="Red Hat Text"/>
                <a:cs typeface="Red Hat Text"/>
                <a:sym typeface="Red Hat Text"/>
              </a:rPr>
              <a:t>2</a:t>
            </a:r>
            <a:endParaRPr sz="2650">
              <a:solidFill>
                <a:schemeClr val="dk1"/>
              </a:solidFill>
              <a:latin typeface="Calibri"/>
              <a:ea typeface="Calibri"/>
              <a:cs typeface="Calibri"/>
              <a:sym typeface="Calibri"/>
            </a:endParaRPr>
          </a:p>
        </p:txBody>
      </p:sp>
      <p:sp>
        <p:nvSpPr>
          <p:cNvPr id="271" name="Google Shape;271;p43"/>
          <p:cNvSpPr/>
          <p:nvPr/>
        </p:nvSpPr>
        <p:spPr>
          <a:xfrm>
            <a:off x="5469493" y="3586043"/>
            <a:ext cx="2816185"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2200"/>
              <a:buFont typeface="Red Hat Text"/>
              <a:buNone/>
            </a:pPr>
            <a:r>
              <a:rPr lang="en-US" sz="2200">
                <a:solidFill>
                  <a:srgbClr val="3B3535"/>
                </a:solidFill>
                <a:latin typeface="Red Hat Text"/>
                <a:ea typeface="Red Hat Text"/>
                <a:cs typeface="Red Hat Text"/>
                <a:sym typeface="Red Hat Text"/>
              </a:rPr>
              <a:t>WPA Vulnerabilities</a:t>
            </a:r>
            <a:endParaRPr sz="2200">
              <a:solidFill>
                <a:schemeClr val="dk1"/>
              </a:solidFill>
              <a:latin typeface="Calibri"/>
              <a:ea typeface="Calibri"/>
              <a:cs typeface="Calibri"/>
              <a:sym typeface="Calibri"/>
            </a:endParaRPr>
          </a:p>
        </p:txBody>
      </p:sp>
      <p:sp>
        <p:nvSpPr>
          <p:cNvPr id="272" name="Google Shape;272;p43"/>
          <p:cNvSpPr/>
          <p:nvPr/>
        </p:nvSpPr>
        <p:spPr>
          <a:xfrm>
            <a:off x="5469493" y="4081582"/>
            <a:ext cx="2836783" cy="1149072"/>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Potential for brute-force attacks on pre-shared keys (PSK).</a:t>
            </a:r>
            <a:endParaRPr sz="1850">
              <a:solidFill>
                <a:schemeClr val="dk1"/>
              </a:solidFill>
              <a:latin typeface="Calibri"/>
              <a:ea typeface="Calibri"/>
              <a:cs typeface="Calibri"/>
              <a:sym typeface="Calibri"/>
            </a:endParaRPr>
          </a:p>
        </p:txBody>
      </p:sp>
      <p:sp>
        <p:nvSpPr>
          <p:cNvPr id="273" name="Google Shape;273;p43"/>
          <p:cNvSpPr/>
          <p:nvPr/>
        </p:nvSpPr>
        <p:spPr>
          <a:xfrm>
            <a:off x="837724" y="6122194"/>
            <a:ext cx="538520" cy="538520"/>
          </a:xfrm>
          <a:prstGeom prst="roundRect">
            <a:avLst>
              <a:gd fmla="val 6668"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3"/>
          <p:cNvSpPr/>
          <p:nvPr/>
        </p:nvSpPr>
        <p:spPr>
          <a:xfrm>
            <a:off x="1007864" y="6222444"/>
            <a:ext cx="198120" cy="3378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2650"/>
              <a:buFont typeface="Red Hat Text"/>
              <a:buNone/>
            </a:pPr>
            <a:r>
              <a:rPr lang="en-US" sz="2650">
                <a:solidFill>
                  <a:srgbClr val="3B3535"/>
                </a:solidFill>
                <a:latin typeface="Red Hat Text"/>
                <a:ea typeface="Red Hat Text"/>
                <a:cs typeface="Red Hat Text"/>
                <a:sym typeface="Red Hat Text"/>
              </a:rPr>
              <a:t>3</a:t>
            </a:r>
            <a:endParaRPr sz="2650">
              <a:solidFill>
                <a:schemeClr val="dk1"/>
              </a:solidFill>
              <a:latin typeface="Calibri"/>
              <a:ea typeface="Calibri"/>
              <a:cs typeface="Calibri"/>
              <a:sym typeface="Calibri"/>
            </a:endParaRPr>
          </a:p>
        </p:txBody>
      </p:sp>
      <p:sp>
        <p:nvSpPr>
          <p:cNvPr id="275" name="Google Shape;275;p43"/>
          <p:cNvSpPr/>
          <p:nvPr/>
        </p:nvSpPr>
        <p:spPr>
          <a:xfrm>
            <a:off x="1615559" y="6122194"/>
            <a:ext cx="2816185"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2200"/>
              <a:buFont typeface="Red Hat Text"/>
              <a:buNone/>
            </a:pPr>
            <a:r>
              <a:rPr lang="en-US" sz="2200">
                <a:solidFill>
                  <a:srgbClr val="3B3535"/>
                </a:solidFill>
                <a:latin typeface="Red Hat Text"/>
                <a:ea typeface="Red Hat Text"/>
                <a:cs typeface="Red Hat Text"/>
                <a:sym typeface="Red Hat Text"/>
              </a:rPr>
              <a:t>WPA2 Limitations</a:t>
            </a:r>
            <a:endParaRPr sz="2200">
              <a:solidFill>
                <a:schemeClr val="dk1"/>
              </a:solidFill>
              <a:latin typeface="Calibri"/>
              <a:ea typeface="Calibri"/>
              <a:cs typeface="Calibri"/>
              <a:sym typeface="Calibri"/>
            </a:endParaRPr>
          </a:p>
        </p:txBody>
      </p:sp>
      <p:sp>
        <p:nvSpPr>
          <p:cNvPr id="276" name="Google Shape;276;p43"/>
          <p:cNvSpPr/>
          <p:nvPr/>
        </p:nvSpPr>
        <p:spPr>
          <a:xfrm>
            <a:off x="1615559" y="6617732"/>
            <a:ext cx="6690717" cy="766048"/>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KRACK (Key Reinstallation Attacks) vulnerability discovered in 2017.</a:t>
            </a:r>
            <a:endParaRPr sz="185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81" name="Shape 281"/>
        <p:cNvGrpSpPr/>
        <p:nvPr/>
      </p:nvGrpSpPr>
      <p:grpSpPr>
        <a:xfrm>
          <a:off x="0" y="0"/>
          <a:ext cx="0" cy="0"/>
          <a:chOff x="0" y="0"/>
          <a:chExt cx="0" cy="0"/>
        </a:xfrm>
      </p:grpSpPr>
      <p:sp>
        <p:nvSpPr>
          <p:cNvPr id="282" name="Google Shape;282;p44"/>
          <p:cNvSpPr/>
          <p:nvPr/>
        </p:nvSpPr>
        <p:spPr>
          <a:xfrm>
            <a:off x="837724" y="2485787"/>
            <a:ext cx="12216765" cy="704017"/>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4400"/>
              <a:buFont typeface="Red Hat Text"/>
              <a:buNone/>
            </a:pPr>
            <a:r>
              <a:rPr lang="en-US" sz="4400">
                <a:solidFill>
                  <a:srgbClr val="1F1E1E"/>
                </a:solidFill>
                <a:latin typeface="Red Hat Text"/>
                <a:ea typeface="Red Hat Text"/>
                <a:cs typeface="Red Hat Text"/>
                <a:sym typeface="Red Hat Text"/>
              </a:rPr>
              <a:t>WLAN-Based Attacks: Types and Characteristics</a:t>
            </a:r>
            <a:endParaRPr sz="4400">
              <a:solidFill>
                <a:schemeClr val="dk1"/>
              </a:solidFill>
              <a:latin typeface="Calibri"/>
              <a:ea typeface="Calibri"/>
              <a:cs typeface="Calibri"/>
              <a:sym typeface="Calibri"/>
            </a:endParaRPr>
          </a:p>
        </p:txBody>
      </p:sp>
      <p:sp>
        <p:nvSpPr>
          <p:cNvPr id="283" name="Google Shape;283;p44"/>
          <p:cNvSpPr/>
          <p:nvPr/>
        </p:nvSpPr>
        <p:spPr>
          <a:xfrm>
            <a:off x="837724" y="3788093"/>
            <a:ext cx="2816185"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2200"/>
              <a:buFont typeface="Red Hat Text"/>
              <a:buNone/>
            </a:pPr>
            <a:r>
              <a:rPr lang="en-US" sz="2200">
                <a:solidFill>
                  <a:srgbClr val="1F1E1E"/>
                </a:solidFill>
                <a:latin typeface="Red Hat Text"/>
                <a:ea typeface="Red Hat Text"/>
                <a:cs typeface="Red Hat Text"/>
                <a:sym typeface="Red Hat Text"/>
              </a:rPr>
              <a:t>Rogue Access Point</a:t>
            </a:r>
            <a:endParaRPr sz="2200">
              <a:solidFill>
                <a:schemeClr val="dk1"/>
              </a:solidFill>
              <a:latin typeface="Calibri"/>
              <a:ea typeface="Calibri"/>
              <a:cs typeface="Calibri"/>
              <a:sym typeface="Calibri"/>
            </a:endParaRPr>
          </a:p>
        </p:txBody>
      </p:sp>
      <p:sp>
        <p:nvSpPr>
          <p:cNvPr id="284" name="Google Shape;284;p44"/>
          <p:cNvSpPr/>
          <p:nvPr/>
        </p:nvSpPr>
        <p:spPr>
          <a:xfrm>
            <a:off x="837724" y="4379357"/>
            <a:ext cx="3928586" cy="766048"/>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Unauthorized WAP used to intercept network traffic.</a:t>
            </a:r>
            <a:endParaRPr sz="1850">
              <a:solidFill>
                <a:schemeClr val="dk1"/>
              </a:solidFill>
              <a:latin typeface="Calibri"/>
              <a:ea typeface="Calibri"/>
              <a:cs typeface="Calibri"/>
              <a:sym typeface="Calibri"/>
            </a:endParaRPr>
          </a:p>
        </p:txBody>
      </p:sp>
      <p:sp>
        <p:nvSpPr>
          <p:cNvPr id="285" name="Google Shape;285;p44"/>
          <p:cNvSpPr/>
          <p:nvPr/>
        </p:nvSpPr>
        <p:spPr>
          <a:xfrm>
            <a:off x="5357813" y="3788093"/>
            <a:ext cx="2952869"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2200"/>
              <a:buFont typeface="Red Hat Text"/>
              <a:buNone/>
            </a:pPr>
            <a:r>
              <a:rPr lang="en-US" sz="2200">
                <a:solidFill>
                  <a:srgbClr val="1F1E1E"/>
                </a:solidFill>
                <a:latin typeface="Red Hat Text"/>
                <a:ea typeface="Red Hat Text"/>
                <a:cs typeface="Red Hat Text"/>
                <a:sym typeface="Red Hat Text"/>
              </a:rPr>
              <a:t>Denial of Service (DoS)</a:t>
            </a:r>
            <a:endParaRPr sz="2200">
              <a:solidFill>
                <a:schemeClr val="dk1"/>
              </a:solidFill>
              <a:latin typeface="Calibri"/>
              <a:ea typeface="Calibri"/>
              <a:cs typeface="Calibri"/>
              <a:sym typeface="Calibri"/>
            </a:endParaRPr>
          </a:p>
        </p:txBody>
      </p:sp>
      <p:sp>
        <p:nvSpPr>
          <p:cNvPr id="286" name="Google Shape;286;p44"/>
          <p:cNvSpPr/>
          <p:nvPr/>
        </p:nvSpPr>
        <p:spPr>
          <a:xfrm>
            <a:off x="5357813" y="4379357"/>
            <a:ext cx="3928586" cy="766048"/>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Disrupting WLAN availability through jamming or flooding attacks.</a:t>
            </a:r>
            <a:endParaRPr sz="1850">
              <a:solidFill>
                <a:schemeClr val="dk1"/>
              </a:solidFill>
              <a:latin typeface="Calibri"/>
              <a:ea typeface="Calibri"/>
              <a:cs typeface="Calibri"/>
              <a:sym typeface="Calibri"/>
            </a:endParaRPr>
          </a:p>
        </p:txBody>
      </p:sp>
      <p:sp>
        <p:nvSpPr>
          <p:cNvPr id="287" name="Google Shape;287;p44"/>
          <p:cNvSpPr/>
          <p:nvPr/>
        </p:nvSpPr>
        <p:spPr>
          <a:xfrm>
            <a:off x="9877901" y="3788093"/>
            <a:ext cx="2816185"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2200"/>
              <a:buFont typeface="Red Hat Text"/>
              <a:buNone/>
            </a:pPr>
            <a:r>
              <a:rPr lang="en-US" sz="2200">
                <a:solidFill>
                  <a:srgbClr val="1F1E1E"/>
                </a:solidFill>
                <a:latin typeface="Red Hat Text"/>
                <a:ea typeface="Red Hat Text"/>
                <a:cs typeface="Red Hat Text"/>
                <a:sym typeface="Red Hat Text"/>
              </a:rPr>
              <a:t>Man-in-the-Middle</a:t>
            </a:r>
            <a:endParaRPr sz="2200">
              <a:solidFill>
                <a:schemeClr val="dk1"/>
              </a:solidFill>
              <a:latin typeface="Calibri"/>
              <a:ea typeface="Calibri"/>
              <a:cs typeface="Calibri"/>
              <a:sym typeface="Calibri"/>
            </a:endParaRPr>
          </a:p>
        </p:txBody>
      </p:sp>
      <p:sp>
        <p:nvSpPr>
          <p:cNvPr id="288" name="Google Shape;288;p44"/>
          <p:cNvSpPr/>
          <p:nvPr/>
        </p:nvSpPr>
        <p:spPr>
          <a:xfrm>
            <a:off x="9877901" y="4379357"/>
            <a:ext cx="3928586" cy="1149072"/>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Intercepting and modifying communication between clients and WAP.</a:t>
            </a:r>
            <a:endParaRPr sz="1850">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93" name="Shape 293"/>
        <p:cNvGrpSpPr/>
        <p:nvPr/>
      </p:nvGrpSpPr>
      <p:grpSpPr>
        <a:xfrm>
          <a:off x="0" y="0"/>
          <a:ext cx="0" cy="0"/>
          <a:chOff x="0" y="0"/>
          <a:chExt cx="0" cy="0"/>
        </a:xfrm>
      </p:grpSpPr>
      <p:pic>
        <p:nvPicPr>
          <p:cNvPr descr="preencoded.png" id="294" name="Google Shape;294;p45"/>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295" name="Google Shape;295;p45"/>
          <p:cNvSpPr/>
          <p:nvPr/>
        </p:nvSpPr>
        <p:spPr>
          <a:xfrm>
            <a:off x="6273165" y="976670"/>
            <a:ext cx="7570470" cy="1322308"/>
          </a:xfrm>
          <a:prstGeom prst="rect">
            <a:avLst/>
          </a:prstGeom>
          <a:noFill/>
          <a:ln>
            <a:noFill/>
          </a:ln>
        </p:spPr>
        <p:txBody>
          <a:bodyPr anchorCtr="0" anchor="t" bIns="0" lIns="0" spcFirstLastPara="1" rIns="0" wrap="square" tIns="0">
            <a:noAutofit/>
          </a:bodyPr>
          <a:lstStyle/>
          <a:p>
            <a:pPr indent="0" lvl="0" marL="0" marR="0" rtl="0" algn="l">
              <a:lnSpc>
                <a:spcPct val="125301"/>
              </a:lnSpc>
              <a:spcBef>
                <a:spcPts val="0"/>
              </a:spcBef>
              <a:spcAft>
                <a:spcPts val="0"/>
              </a:spcAft>
              <a:buClr>
                <a:srgbClr val="1F1E1E"/>
              </a:buClr>
              <a:buSzPts val="4150"/>
              <a:buFont typeface="Red Hat Text"/>
              <a:buNone/>
            </a:pPr>
            <a:r>
              <a:rPr lang="en-US" sz="4150">
                <a:solidFill>
                  <a:srgbClr val="1F1E1E"/>
                </a:solidFill>
                <a:latin typeface="Red Hat Text"/>
                <a:ea typeface="Red Hat Text"/>
                <a:cs typeface="Red Hat Text"/>
                <a:sym typeface="Red Hat Text"/>
              </a:rPr>
              <a:t>Countermeasures Against WLAN Attacks</a:t>
            </a:r>
            <a:endParaRPr sz="4150">
              <a:solidFill>
                <a:schemeClr val="dk1"/>
              </a:solidFill>
              <a:latin typeface="Calibri"/>
              <a:ea typeface="Calibri"/>
              <a:cs typeface="Calibri"/>
              <a:sym typeface="Calibri"/>
            </a:endParaRPr>
          </a:p>
        </p:txBody>
      </p:sp>
      <p:pic>
        <p:nvPicPr>
          <p:cNvPr descr="preencoded.png" id="296" name="Google Shape;296;p45"/>
          <p:cNvPicPr preferRelativeResize="0"/>
          <p:nvPr/>
        </p:nvPicPr>
        <p:blipFill rotWithShape="1">
          <a:blip r:embed="rId4">
            <a:alphaModFix/>
          </a:blip>
          <a:srcRect b="0" l="0" r="0" t="0"/>
          <a:stretch/>
        </p:blipFill>
        <p:spPr>
          <a:xfrm>
            <a:off x="6273165" y="2636163"/>
            <a:ext cx="561975" cy="561975"/>
          </a:xfrm>
          <a:prstGeom prst="rect">
            <a:avLst/>
          </a:prstGeom>
          <a:noFill/>
          <a:ln>
            <a:noFill/>
          </a:ln>
        </p:spPr>
      </p:pic>
      <p:sp>
        <p:nvSpPr>
          <p:cNvPr id="297" name="Google Shape;297;p45"/>
          <p:cNvSpPr/>
          <p:nvPr/>
        </p:nvSpPr>
        <p:spPr>
          <a:xfrm>
            <a:off x="6273165" y="3422928"/>
            <a:ext cx="2644735" cy="330517"/>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3B3535"/>
              </a:buClr>
              <a:buSzPts val="2050"/>
              <a:buFont typeface="Red Hat Text"/>
              <a:buNone/>
            </a:pPr>
            <a:r>
              <a:rPr lang="en-US" sz="2050">
                <a:solidFill>
                  <a:srgbClr val="3B3535"/>
                </a:solidFill>
                <a:latin typeface="Red Hat Text"/>
                <a:ea typeface="Red Hat Text"/>
                <a:cs typeface="Red Hat Text"/>
                <a:sym typeface="Red Hat Text"/>
              </a:rPr>
              <a:t>Firewall</a:t>
            </a:r>
            <a:endParaRPr sz="2050">
              <a:solidFill>
                <a:schemeClr val="dk1"/>
              </a:solidFill>
              <a:latin typeface="Calibri"/>
              <a:ea typeface="Calibri"/>
              <a:cs typeface="Calibri"/>
              <a:sym typeface="Calibri"/>
            </a:endParaRPr>
          </a:p>
        </p:txBody>
      </p:sp>
      <p:sp>
        <p:nvSpPr>
          <p:cNvPr id="298" name="Google Shape;298;p45"/>
          <p:cNvSpPr/>
          <p:nvPr/>
        </p:nvSpPr>
        <p:spPr>
          <a:xfrm>
            <a:off x="6273165" y="3888224"/>
            <a:ext cx="3616643" cy="719138"/>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3B3535"/>
              </a:buClr>
              <a:buSzPts val="1750"/>
              <a:buFont typeface="Roboto Light"/>
              <a:buNone/>
            </a:pPr>
            <a:r>
              <a:rPr lang="en-US" sz="1750">
                <a:solidFill>
                  <a:srgbClr val="3B3535"/>
                </a:solidFill>
                <a:latin typeface="Roboto Light"/>
                <a:ea typeface="Roboto Light"/>
                <a:cs typeface="Roboto Light"/>
                <a:sym typeface="Roboto Light"/>
              </a:rPr>
              <a:t>Implement robust firewall policies to monitor and control network traffic.</a:t>
            </a:r>
            <a:endParaRPr sz="1750">
              <a:solidFill>
                <a:schemeClr val="dk1"/>
              </a:solidFill>
              <a:latin typeface="Calibri"/>
              <a:ea typeface="Calibri"/>
              <a:cs typeface="Calibri"/>
              <a:sym typeface="Calibri"/>
            </a:endParaRPr>
          </a:p>
        </p:txBody>
      </p:sp>
      <p:pic>
        <p:nvPicPr>
          <p:cNvPr descr="preencoded.png" id="299" name="Google Shape;299;p45"/>
          <p:cNvPicPr preferRelativeResize="0"/>
          <p:nvPr/>
        </p:nvPicPr>
        <p:blipFill rotWithShape="1">
          <a:blip r:embed="rId5">
            <a:alphaModFix/>
          </a:blip>
          <a:srcRect b="0" l="0" r="0" t="0"/>
          <a:stretch/>
        </p:blipFill>
        <p:spPr>
          <a:xfrm>
            <a:off x="10226993" y="2636163"/>
            <a:ext cx="561975" cy="561975"/>
          </a:xfrm>
          <a:prstGeom prst="rect">
            <a:avLst/>
          </a:prstGeom>
          <a:noFill/>
          <a:ln>
            <a:noFill/>
          </a:ln>
        </p:spPr>
      </p:pic>
      <p:sp>
        <p:nvSpPr>
          <p:cNvPr id="300" name="Google Shape;300;p45"/>
          <p:cNvSpPr/>
          <p:nvPr/>
        </p:nvSpPr>
        <p:spPr>
          <a:xfrm>
            <a:off x="10226993" y="3422928"/>
            <a:ext cx="2644735" cy="330517"/>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3B3535"/>
              </a:buClr>
              <a:buSzPts val="2050"/>
              <a:buFont typeface="Red Hat Text"/>
              <a:buNone/>
            </a:pPr>
            <a:r>
              <a:rPr lang="en-US" sz="2050">
                <a:solidFill>
                  <a:srgbClr val="3B3535"/>
                </a:solidFill>
                <a:latin typeface="Red Hat Text"/>
                <a:ea typeface="Red Hat Text"/>
                <a:cs typeface="Red Hat Text"/>
                <a:sym typeface="Red Hat Text"/>
              </a:rPr>
              <a:t>Encryption</a:t>
            </a:r>
            <a:endParaRPr sz="2050">
              <a:solidFill>
                <a:schemeClr val="dk1"/>
              </a:solidFill>
              <a:latin typeface="Calibri"/>
              <a:ea typeface="Calibri"/>
              <a:cs typeface="Calibri"/>
              <a:sym typeface="Calibri"/>
            </a:endParaRPr>
          </a:p>
        </p:txBody>
      </p:sp>
      <p:sp>
        <p:nvSpPr>
          <p:cNvPr id="301" name="Google Shape;301;p45"/>
          <p:cNvSpPr/>
          <p:nvPr/>
        </p:nvSpPr>
        <p:spPr>
          <a:xfrm>
            <a:off x="10226993" y="3888224"/>
            <a:ext cx="3616643" cy="719138"/>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3B3535"/>
              </a:buClr>
              <a:buSzPts val="1750"/>
              <a:buFont typeface="Roboto Light"/>
              <a:buNone/>
            </a:pPr>
            <a:r>
              <a:rPr lang="en-US" sz="1750">
                <a:solidFill>
                  <a:srgbClr val="3B3535"/>
                </a:solidFill>
                <a:latin typeface="Roboto Light"/>
                <a:ea typeface="Roboto Light"/>
                <a:cs typeface="Roboto Light"/>
                <a:sym typeface="Roboto Light"/>
              </a:rPr>
              <a:t>Deploy the latest WPA2 or WPA3 encryption standards.</a:t>
            </a:r>
            <a:endParaRPr sz="1750">
              <a:solidFill>
                <a:schemeClr val="dk1"/>
              </a:solidFill>
              <a:latin typeface="Calibri"/>
              <a:ea typeface="Calibri"/>
              <a:cs typeface="Calibri"/>
              <a:sym typeface="Calibri"/>
            </a:endParaRPr>
          </a:p>
        </p:txBody>
      </p:sp>
      <p:pic>
        <p:nvPicPr>
          <p:cNvPr descr="preencoded.png" id="302" name="Google Shape;302;p45"/>
          <p:cNvPicPr preferRelativeResize="0"/>
          <p:nvPr/>
        </p:nvPicPr>
        <p:blipFill rotWithShape="1">
          <a:blip r:embed="rId6">
            <a:alphaModFix/>
          </a:blip>
          <a:srcRect b="0" l="0" r="0" t="0"/>
          <a:stretch/>
        </p:blipFill>
        <p:spPr>
          <a:xfrm>
            <a:off x="6273165" y="5281732"/>
            <a:ext cx="561975" cy="561975"/>
          </a:xfrm>
          <a:prstGeom prst="rect">
            <a:avLst/>
          </a:prstGeom>
          <a:noFill/>
          <a:ln>
            <a:noFill/>
          </a:ln>
        </p:spPr>
      </p:pic>
      <p:sp>
        <p:nvSpPr>
          <p:cNvPr id="303" name="Google Shape;303;p45"/>
          <p:cNvSpPr/>
          <p:nvPr/>
        </p:nvSpPr>
        <p:spPr>
          <a:xfrm>
            <a:off x="6273165" y="6068497"/>
            <a:ext cx="2644735" cy="330517"/>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3B3535"/>
              </a:buClr>
              <a:buSzPts val="2050"/>
              <a:buFont typeface="Red Hat Text"/>
              <a:buNone/>
            </a:pPr>
            <a:r>
              <a:rPr lang="en-US" sz="2050">
                <a:solidFill>
                  <a:srgbClr val="3B3535"/>
                </a:solidFill>
                <a:latin typeface="Red Hat Text"/>
                <a:ea typeface="Red Hat Text"/>
                <a:cs typeface="Red Hat Text"/>
                <a:sym typeface="Red Hat Text"/>
              </a:rPr>
              <a:t>Access Control</a:t>
            </a:r>
            <a:endParaRPr sz="2050">
              <a:solidFill>
                <a:schemeClr val="dk1"/>
              </a:solidFill>
              <a:latin typeface="Calibri"/>
              <a:ea typeface="Calibri"/>
              <a:cs typeface="Calibri"/>
              <a:sym typeface="Calibri"/>
            </a:endParaRPr>
          </a:p>
        </p:txBody>
      </p:sp>
      <p:sp>
        <p:nvSpPr>
          <p:cNvPr id="304" name="Google Shape;304;p45"/>
          <p:cNvSpPr/>
          <p:nvPr/>
        </p:nvSpPr>
        <p:spPr>
          <a:xfrm>
            <a:off x="6273165" y="6533793"/>
            <a:ext cx="3616643" cy="719138"/>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3B3535"/>
              </a:buClr>
              <a:buSzPts val="1750"/>
              <a:buFont typeface="Roboto Light"/>
              <a:buNone/>
            </a:pPr>
            <a:r>
              <a:rPr lang="en-US" sz="1750">
                <a:solidFill>
                  <a:srgbClr val="3B3535"/>
                </a:solidFill>
                <a:latin typeface="Roboto Light"/>
                <a:ea typeface="Roboto Light"/>
                <a:cs typeface="Roboto Light"/>
                <a:sym typeface="Roboto Light"/>
              </a:rPr>
              <a:t>Enforce strict access control and authentication mechanisms.</a:t>
            </a:r>
            <a:endParaRPr sz="1750">
              <a:solidFill>
                <a:schemeClr val="dk1"/>
              </a:solidFill>
              <a:latin typeface="Calibri"/>
              <a:ea typeface="Calibri"/>
              <a:cs typeface="Calibri"/>
              <a:sym typeface="Calibri"/>
            </a:endParaRPr>
          </a:p>
        </p:txBody>
      </p:sp>
      <p:pic>
        <p:nvPicPr>
          <p:cNvPr descr="preencoded.png" id="305" name="Google Shape;305;p45"/>
          <p:cNvPicPr preferRelativeResize="0"/>
          <p:nvPr/>
        </p:nvPicPr>
        <p:blipFill rotWithShape="1">
          <a:blip r:embed="rId7">
            <a:alphaModFix/>
          </a:blip>
          <a:srcRect b="0" l="0" r="0" t="0"/>
          <a:stretch/>
        </p:blipFill>
        <p:spPr>
          <a:xfrm>
            <a:off x="10226993" y="5281732"/>
            <a:ext cx="561975" cy="561975"/>
          </a:xfrm>
          <a:prstGeom prst="rect">
            <a:avLst/>
          </a:prstGeom>
          <a:noFill/>
          <a:ln>
            <a:noFill/>
          </a:ln>
        </p:spPr>
      </p:pic>
      <p:sp>
        <p:nvSpPr>
          <p:cNvPr id="306" name="Google Shape;306;p45"/>
          <p:cNvSpPr/>
          <p:nvPr/>
        </p:nvSpPr>
        <p:spPr>
          <a:xfrm>
            <a:off x="10226993" y="6068497"/>
            <a:ext cx="2644735" cy="330517"/>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3B3535"/>
              </a:buClr>
              <a:buSzPts val="2050"/>
              <a:buFont typeface="Red Hat Text"/>
              <a:buNone/>
            </a:pPr>
            <a:r>
              <a:rPr lang="en-US" sz="2050">
                <a:solidFill>
                  <a:srgbClr val="3B3535"/>
                </a:solidFill>
                <a:latin typeface="Red Hat Text"/>
                <a:ea typeface="Red Hat Text"/>
                <a:cs typeface="Red Hat Text"/>
                <a:sym typeface="Red Hat Text"/>
              </a:rPr>
              <a:t>Monitoring</a:t>
            </a:r>
            <a:endParaRPr sz="2050">
              <a:solidFill>
                <a:schemeClr val="dk1"/>
              </a:solidFill>
              <a:latin typeface="Calibri"/>
              <a:ea typeface="Calibri"/>
              <a:cs typeface="Calibri"/>
              <a:sym typeface="Calibri"/>
            </a:endParaRPr>
          </a:p>
        </p:txBody>
      </p:sp>
      <p:sp>
        <p:nvSpPr>
          <p:cNvPr id="307" name="Google Shape;307;p45"/>
          <p:cNvSpPr/>
          <p:nvPr/>
        </p:nvSpPr>
        <p:spPr>
          <a:xfrm>
            <a:off x="10226993" y="6533793"/>
            <a:ext cx="3616643" cy="719138"/>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3B3535"/>
              </a:buClr>
              <a:buSzPts val="1750"/>
              <a:buFont typeface="Roboto Light"/>
              <a:buNone/>
            </a:pPr>
            <a:r>
              <a:rPr lang="en-US" sz="1750">
                <a:solidFill>
                  <a:srgbClr val="3B3535"/>
                </a:solidFill>
                <a:latin typeface="Roboto Light"/>
                <a:ea typeface="Roboto Light"/>
                <a:cs typeface="Roboto Light"/>
                <a:sym typeface="Roboto Light"/>
              </a:rPr>
              <a:t>Continuously monitor the WLAN for suspicious activities and intrusions.</a:t>
            </a:r>
            <a:endParaRPr sz="1750">
              <a:solidFill>
                <a:schemeClr val="dk1"/>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12" name="Shape 312"/>
        <p:cNvGrpSpPr/>
        <p:nvPr/>
      </p:nvGrpSpPr>
      <p:grpSpPr>
        <a:xfrm>
          <a:off x="0" y="0"/>
          <a:ext cx="0" cy="0"/>
          <a:chOff x="0" y="0"/>
          <a:chExt cx="0" cy="0"/>
        </a:xfrm>
      </p:grpSpPr>
      <p:pic>
        <p:nvPicPr>
          <p:cNvPr descr="preencoded.png" id="313" name="Google Shape;313;p46"/>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314" name="Google Shape;314;p46"/>
          <p:cNvSpPr/>
          <p:nvPr/>
        </p:nvSpPr>
        <p:spPr>
          <a:xfrm>
            <a:off x="837724" y="895231"/>
            <a:ext cx="7468553" cy="140803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4400"/>
              <a:buFont typeface="Red Hat Text"/>
              <a:buNone/>
            </a:pPr>
            <a:r>
              <a:rPr lang="en-US" sz="4400">
                <a:solidFill>
                  <a:srgbClr val="1F1E1E"/>
                </a:solidFill>
                <a:latin typeface="Red Hat Text"/>
                <a:ea typeface="Red Hat Text"/>
                <a:cs typeface="Red Hat Text"/>
                <a:sym typeface="Red Hat Text"/>
              </a:rPr>
              <a:t>Penetration Testing Tools for WLAN Security Assessment</a:t>
            </a:r>
            <a:endParaRPr sz="4400">
              <a:solidFill>
                <a:schemeClr val="dk1"/>
              </a:solidFill>
              <a:latin typeface="Calibri"/>
              <a:ea typeface="Calibri"/>
              <a:cs typeface="Calibri"/>
              <a:sym typeface="Calibri"/>
            </a:endParaRPr>
          </a:p>
        </p:txBody>
      </p:sp>
      <p:sp>
        <p:nvSpPr>
          <p:cNvPr id="315" name="Google Shape;315;p46"/>
          <p:cNvSpPr/>
          <p:nvPr/>
        </p:nvSpPr>
        <p:spPr>
          <a:xfrm>
            <a:off x="837724" y="2662238"/>
            <a:ext cx="7468553" cy="4672132"/>
          </a:xfrm>
          <a:prstGeom prst="roundRect">
            <a:avLst>
              <a:gd fmla="val 769" name="adj"/>
            </a:avLst>
          </a:prstGeom>
          <a:noFill/>
          <a:ln cap="flat" cmpd="sng" w="9525">
            <a:solidFill>
              <a:srgbClr val="000000">
                <a:alpha val="784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6"/>
          <p:cNvSpPr/>
          <p:nvPr/>
        </p:nvSpPr>
        <p:spPr>
          <a:xfrm>
            <a:off x="845344" y="2669857"/>
            <a:ext cx="7453312" cy="1068467"/>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6"/>
          <p:cNvSpPr/>
          <p:nvPr/>
        </p:nvSpPr>
        <p:spPr>
          <a:xfrm>
            <a:off x="1084659" y="2821067"/>
            <a:ext cx="3244215" cy="383024"/>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Aircrack-ng</a:t>
            </a:r>
            <a:endParaRPr sz="1850">
              <a:solidFill>
                <a:schemeClr val="dk1"/>
              </a:solidFill>
              <a:latin typeface="Calibri"/>
              <a:ea typeface="Calibri"/>
              <a:cs typeface="Calibri"/>
              <a:sym typeface="Calibri"/>
            </a:endParaRPr>
          </a:p>
        </p:txBody>
      </p:sp>
      <p:sp>
        <p:nvSpPr>
          <p:cNvPr id="318" name="Google Shape;318;p46"/>
          <p:cNvSpPr/>
          <p:nvPr/>
        </p:nvSpPr>
        <p:spPr>
          <a:xfrm>
            <a:off x="4815126" y="2821067"/>
            <a:ext cx="3244215" cy="766048"/>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Wireless network security auditing and cracking tool</a:t>
            </a:r>
            <a:endParaRPr sz="1850">
              <a:solidFill>
                <a:schemeClr val="dk1"/>
              </a:solidFill>
              <a:latin typeface="Calibri"/>
              <a:ea typeface="Calibri"/>
              <a:cs typeface="Calibri"/>
              <a:sym typeface="Calibri"/>
            </a:endParaRPr>
          </a:p>
        </p:txBody>
      </p:sp>
      <p:sp>
        <p:nvSpPr>
          <p:cNvPr id="319" name="Google Shape;319;p46"/>
          <p:cNvSpPr/>
          <p:nvPr/>
        </p:nvSpPr>
        <p:spPr>
          <a:xfrm>
            <a:off x="845344" y="3738324"/>
            <a:ext cx="7453312" cy="1068467"/>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6"/>
          <p:cNvSpPr/>
          <p:nvPr/>
        </p:nvSpPr>
        <p:spPr>
          <a:xfrm>
            <a:off x="1084659" y="3889534"/>
            <a:ext cx="3244215" cy="383024"/>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Kismet</a:t>
            </a:r>
            <a:endParaRPr sz="1850">
              <a:solidFill>
                <a:schemeClr val="dk1"/>
              </a:solidFill>
              <a:latin typeface="Calibri"/>
              <a:ea typeface="Calibri"/>
              <a:cs typeface="Calibri"/>
              <a:sym typeface="Calibri"/>
            </a:endParaRPr>
          </a:p>
        </p:txBody>
      </p:sp>
      <p:sp>
        <p:nvSpPr>
          <p:cNvPr id="321" name="Google Shape;321;p46"/>
          <p:cNvSpPr/>
          <p:nvPr/>
        </p:nvSpPr>
        <p:spPr>
          <a:xfrm>
            <a:off x="4815126" y="3889534"/>
            <a:ext cx="3244215" cy="766048"/>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Wireless network detection, mapping, and monitoring tool</a:t>
            </a:r>
            <a:endParaRPr sz="1850">
              <a:solidFill>
                <a:schemeClr val="dk1"/>
              </a:solidFill>
              <a:latin typeface="Calibri"/>
              <a:ea typeface="Calibri"/>
              <a:cs typeface="Calibri"/>
              <a:sym typeface="Calibri"/>
            </a:endParaRPr>
          </a:p>
        </p:txBody>
      </p:sp>
      <p:sp>
        <p:nvSpPr>
          <p:cNvPr id="322" name="Google Shape;322;p46"/>
          <p:cNvSpPr/>
          <p:nvPr/>
        </p:nvSpPr>
        <p:spPr>
          <a:xfrm>
            <a:off x="845344" y="4806791"/>
            <a:ext cx="7453312" cy="1451491"/>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6"/>
          <p:cNvSpPr/>
          <p:nvPr/>
        </p:nvSpPr>
        <p:spPr>
          <a:xfrm>
            <a:off x="1084659" y="4958001"/>
            <a:ext cx="3244215" cy="383024"/>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Wireshark</a:t>
            </a:r>
            <a:endParaRPr sz="1850">
              <a:solidFill>
                <a:schemeClr val="dk1"/>
              </a:solidFill>
              <a:latin typeface="Calibri"/>
              <a:ea typeface="Calibri"/>
              <a:cs typeface="Calibri"/>
              <a:sym typeface="Calibri"/>
            </a:endParaRPr>
          </a:p>
        </p:txBody>
      </p:sp>
      <p:sp>
        <p:nvSpPr>
          <p:cNvPr id="324" name="Google Shape;324;p46"/>
          <p:cNvSpPr/>
          <p:nvPr/>
        </p:nvSpPr>
        <p:spPr>
          <a:xfrm>
            <a:off x="4815126" y="4958001"/>
            <a:ext cx="3244215" cy="1149072"/>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Packet capture and analysis tool for network troubleshooting</a:t>
            </a:r>
            <a:endParaRPr sz="1850">
              <a:solidFill>
                <a:schemeClr val="dk1"/>
              </a:solidFill>
              <a:latin typeface="Calibri"/>
              <a:ea typeface="Calibri"/>
              <a:cs typeface="Calibri"/>
              <a:sym typeface="Calibri"/>
            </a:endParaRPr>
          </a:p>
        </p:txBody>
      </p:sp>
      <p:sp>
        <p:nvSpPr>
          <p:cNvPr id="325" name="Google Shape;325;p46"/>
          <p:cNvSpPr/>
          <p:nvPr/>
        </p:nvSpPr>
        <p:spPr>
          <a:xfrm>
            <a:off x="845344" y="6258282"/>
            <a:ext cx="7453312" cy="1068467"/>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6"/>
          <p:cNvSpPr/>
          <p:nvPr/>
        </p:nvSpPr>
        <p:spPr>
          <a:xfrm>
            <a:off x="1084659" y="6409492"/>
            <a:ext cx="3244215" cy="383024"/>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Metasploit</a:t>
            </a:r>
            <a:endParaRPr sz="1850">
              <a:solidFill>
                <a:schemeClr val="dk1"/>
              </a:solidFill>
              <a:latin typeface="Calibri"/>
              <a:ea typeface="Calibri"/>
              <a:cs typeface="Calibri"/>
              <a:sym typeface="Calibri"/>
            </a:endParaRPr>
          </a:p>
        </p:txBody>
      </p:sp>
      <p:sp>
        <p:nvSpPr>
          <p:cNvPr id="327" name="Google Shape;327;p46"/>
          <p:cNvSpPr/>
          <p:nvPr/>
        </p:nvSpPr>
        <p:spPr>
          <a:xfrm>
            <a:off x="4815126" y="6409492"/>
            <a:ext cx="3244215" cy="766048"/>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Comprehensive penetration testing framework</a:t>
            </a:r>
            <a:endParaRPr sz="1850">
              <a:solidFill>
                <a:schemeClr val="dk1"/>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32" name="Shape 332"/>
        <p:cNvGrpSpPr/>
        <p:nvPr/>
      </p:nvGrpSpPr>
      <p:grpSpPr>
        <a:xfrm>
          <a:off x="0" y="0"/>
          <a:ext cx="0" cy="0"/>
          <a:chOff x="0" y="0"/>
          <a:chExt cx="0" cy="0"/>
        </a:xfrm>
      </p:grpSpPr>
      <p:pic>
        <p:nvPicPr>
          <p:cNvPr descr="preencoded.png" id="333" name="Google Shape;333;p47"/>
          <p:cNvPicPr preferRelativeResize="0"/>
          <p:nvPr/>
        </p:nvPicPr>
        <p:blipFill rotWithShape="1">
          <a:blip r:embed="rId3">
            <a:alphaModFix/>
          </a:blip>
          <a:srcRect b="0" l="0" r="0" t="0"/>
          <a:stretch/>
        </p:blipFill>
        <p:spPr>
          <a:xfrm>
            <a:off x="0" y="0"/>
            <a:ext cx="14630400" cy="1889760"/>
          </a:xfrm>
          <a:prstGeom prst="rect">
            <a:avLst/>
          </a:prstGeom>
          <a:noFill/>
          <a:ln>
            <a:noFill/>
          </a:ln>
        </p:spPr>
      </p:pic>
      <p:sp>
        <p:nvSpPr>
          <p:cNvPr id="334" name="Google Shape;334;p47"/>
          <p:cNvSpPr/>
          <p:nvPr/>
        </p:nvSpPr>
        <p:spPr>
          <a:xfrm>
            <a:off x="529114" y="2305526"/>
            <a:ext cx="7398782" cy="4446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2800"/>
              <a:buFont typeface="Red Hat Text"/>
              <a:buNone/>
            </a:pPr>
            <a:r>
              <a:rPr lang="en-US" sz="2800">
                <a:solidFill>
                  <a:srgbClr val="1F1E1E"/>
                </a:solidFill>
                <a:latin typeface="Red Hat Text"/>
                <a:ea typeface="Red Hat Text"/>
                <a:cs typeface="Red Hat Text"/>
                <a:sym typeface="Red Hat Text"/>
              </a:rPr>
              <a:t>Best Practices for Secure WLAN Configuration</a:t>
            </a:r>
            <a:endParaRPr sz="2800">
              <a:solidFill>
                <a:schemeClr val="dk1"/>
              </a:solidFill>
              <a:latin typeface="Calibri"/>
              <a:ea typeface="Calibri"/>
              <a:cs typeface="Calibri"/>
              <a:sym typeface="Calibri"/>
            </a:endParaRPr>
          </a:p>
        </p:txBody>
      </p:sp>
      <p:pic>
        <p:nvPicPr>
          <p:cNvPr descr="preencoded.png" id="335" name="Google Shape;335;p47"/>
          <p:cNvPicPr preferRelativeResize="0"/>
          <p:nvPr/>
        </p:nvPicPr>
        <p:blipFill rotWithShape="1">
          <a:blip r:embed="rId4">
            <a:alphaModFix/>
          </a:blip>
          <a:srcRect b="0" l="0" r="0" t="0"/>
          <a:stretch/>
        </p:blipFill>
        <p:spPr>
          <a:xfrm>
            <a:off x="529114" y="2976920"/>
            <a:ext cx="755928" cy="1209437"/>
          </a:xfrm>
          <a:prstGeom prst="rect">
            <a:avLst/>
          </a:prstGeom>
          <a:noFill/>
          <a:ln>
            <a:noFill/>
          </a:ln>
        </p:spPr>
      </p:pic>
      <p:sp>
        <p:nvSpPr>
          <p:cNvPr id="336" name="Google Shape;336;p47"/>
          <p:cNvSpPr/>
          <p:nvPr/>
        </p:nvSpPr>
        <p:spPr>
          <a:xfrm>
            <a:off x="1511737" y="3128010"/>
            <a:ext cx="1778675" cy="22229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1400"/>
              <a:buFont typeface="Red Hat Text"/>
              <a:buNone/>
            </a:pPr>
            <a:r>
              <a:rPr lang="en-US" sz="1400">
                <a:solidFill>
                  <a:srgbClr val="3B3535"/>
                </a:solidFill>
                <a:latin typeface="Red Hat Text"/>
                <a:ea typeface="Red Hat Text"/>
                <a:cs typeface="Red Hat Text"/>
                <a:sym typeface="Red Hat Text"/>
              </a:rPr>
              <a:t>Use WPA2 or WPA3</a:t>
            </a:r>
            <a:endParaRPr sz="1400">
              <a:solidFill>
                <a:schemeClr val="dk1"/>
              </a:solidFill>
              <a:latin typeface="Calibri"/>
              <a:ea typeface="Calibri"/>
              <a:cs typeface="Calibri"/>
              <a:sym typeface="Calibri"/>
            </a:endParaRPr>
          </a:p>
        </p:txBody>
      </p:sp>
      <p:sp>
        <p:nvSpPr>
          <p:cNvPr id="337" name="Google Shape;337;p47"/>
          <p:cNvSpPr/>
          <p:nvPr/>
        </p:nvSpPr>
        <p:spPr>
          <a:xfrm>
            <a:off x="1511737" y="3440906"/>
            <a:ext cx="12589550" cy="241935"/>
          </a:xfrm>
          <a:prstGeom prst="rect">
            <a:avLst/>
          </a:prstGeom>
          <a:noFill/>
          <a:ln>
            <a:noFill/>
          </a:ln>
        </p:spPr>
        <p:txBody>
          <a:bodyPr anchorCtr="0" anchor="t" bIns="0" lIns="0" spcFirstLastPara="1" rIns="0" wrap="square" tIns="0">
            <a:noAutofit/>
          </a:bodyPr>
          <a:lstStyle/>
          <a:p>
            <a:pPr indent="0" lvl="0" marL="0" marR="0" rtl="0" algn="l">
              <a:lnSpc>
                <a:spcPct val="165217"/>
              </a:lnSpc>
              <a:spcBef>
                <a:spcPts val="0"/>
              </a:spcBef>
              <a:spcAft>
                <a:spcPts val="0"/>
              </a:spcAft>
              <a:buClr>
                <a:srgbClr val="3B3535"/>
              </a:buClr>
              <a:buSzPts val="1150"/>
              <a:buFont typeface="Roboto Light"/>
              <a:buNone/>
            </a:pPr>
            <a:r>
              <a:rPr lang="en-US" sz="1150">
                <a:solidFill>
                  <a:srgbClr val="3B3535"/>
                </a:solidFill>
                <a:latin typeface="Roboto Light"/>
                <a:ea typeface="Roboto Light"/>
                <a:cs typeface="Roboto Light"/>
                <a:sym typeface="Roboto Light"/>
              </a:rPr>
              <a:t>Implement the latest encryption protocols for maximum security.</a:t>
            </a:r>
            <a:endParaRPr sz="1150">
              <a:solidFill>
                <a:schemeClr val="dk1"/>
              </a:solidFill>
              <a:latin typeface="Calibri"/>
              <a:ea typeface="Calibri"/>
              <a:cs typeface="Calibri"/>
              <a:sym typeface="Calibri"/>
            </a:endParaRPr>
          </a:p>
        </p:txBody>
      </p:sp>
      <p:pic>
        <p:nvPicPr>
          <p:cNvPr descr="preencoded.png" id="338" name="Google Shape;338;p47"/>
          <p:cNvPicPr preferRelativeResize="0"/>
          <p:nvPr/>
        </p:nvPicPr>
        <p:blipFill rotWithShape="1">
          <a:blip r:embed="rId5">
            <a:alphaModFix/>
          </a:blip>
          <a:srcRect b="0" l="0" r="0" t="0"/>
          <a:stretch/>
        </p:blipFill>
        <p:spPr>
          <a:xfrm>
            <a:off x="529114" y="4186357"/>
            <a:ext cx="755928" cy="1209437"/>
          </a:xfrm>
          <a:prstGeom prst="rect">
            <a:avLst/>
          </a:prstGeom>
          <a:noFill/>
          <a:ln>
            <a:noFill/>
          </a:ln>
        </p:spPr>
      </p:pic>
      <p:sp>
        <p:nvSpPr>
          <p:cNvPr id="339" name="Google Shape;339;p47"/>
          <p:cNvSpPr/>
          <p:nvPr/>
        </p:nvSpPr>
        <p:spPr>
          <a:xfrm>
            <a:off x="1511737" y="4337447"/>
            <a:ext cx="1997035" cy="22229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1400"/>
              <a:buFont typeface="Red Hat Text"/>
              <a:buNone/>
            </a:pPr>
            <a:r>
              <a:rPr lang="en-US" sz="1400">
                <a:solidFill>
                  <a:srgbClr val="3B3535"/>
                </a:solidFill>
                <a:latin typeface="Red Hat Text"/>
                <a:ea typeface="Red Hat Text"/>
                <a:cs typeface="Red Hat Text"/>
                <a:sym typeface="Red Hat Text"/>
              </a:rPr>
              <a:t>Disable Legacy Protocols</a:t>
            </a:r>
            <a:endParaRPr sz="1400">
              <a:solidFill>
                <a:schemeClr val="dk1"/>
              </a:solidFill>
              <a:latin typeface="Calibri"/>
              <a:ea typeface="Calibri"/>
              <a:cs typeface="Calibri"/>
              <a:sym typeface="Calibri"/>
            </a:endParaRPr>
          </a:p>
        </p:txBody>
      </p:sp>
      <p:sp>
        <p:nvSpPr>
          <p:cNvPr id="340" name="Google Shape;340;p47"/>
          <p:cNvSpPr/>
          <p:nvPr/>
        </p:nvSpPr>
        <p:spPr>
          <a:xfrm>
            <a:off x="1511737" y="4650343"/>
            <a:ext cx="12589550" cy="241935"/>
          </a:xfrm>
          <a:prstGeom prst="rect">
            <a:avLst/>
          </a:prstGeom>
          <a:noFill/>
          <a:ln>
            <a:noFill/>
          </a:ln>
        </p:spPr>
        <p:txBody>
          <a:bodyPr anchorCtr="0" anchor="t" bIns="0" lIns="0" spcFirstLastPara="1" rIns="0" wrap="square" tIns="0">
            <a:noAutofit/>
          </a:bodyPr>
          <a:lstStyle/>
          <a:p>
            <a:pPr indent="0" lvl="0" marL="0" marR="0" rtl="0" algn="l">
              <a:lnSpc>
                <a:spcPct val="165217"/>
              </a:lnSpc>
              <a:spcBef>
                <a:spcPts val="0"/>
              </a:spcBef>
              <a:spcAft>
                <a:spcPts val="0"/>
              </a:spcAft>
              <a:buClr>
                <a:srgbClr val="3B3535"/>
              </a:buClr>
              <a:buSzPts val="1150"/>
              <a:buFont typeface="Roboto Light"/>
              <a:buNone/>
            </a:pPr>
            <a:r>
              <a:rPr lang="en-US" sz="1150">
                <a:solidFill>
                  <a:srgbClr val="3B3535"/>
                </a:solidFill>
                <a:latin typeface="Roboto Light"/>
                <a:ea typeface="Roboto Light"/>
                <a:cs typeface="Roboto Light"/>
                <a:sym typeface="Roboto Light"/>
              </a:rPr>
              <a:t>Disable support for outdated and vulnerable protocols like WEP.</a:t>
            </a:r>
            <a:endParaRPr sz="1150">
              <a:solidFill>
                <a:schemeClr val="dk1"/>
              </a:solidFill>
              <a:latin typeface="Calibri"/>
              <a:ea typeface="Calibri"/>
              <a:cs typeface="Calibri"/>
              <a:sym typeface="Calibri"/>
            </a:endParaRPr>
          </a:p>
        </p:txBody>
      </p:sp>
      <p:pic>
        <p:nvPicPr>
          <p:cNvPr descr="preencoded.png" id="341" name="Google Shape;341;p47"/>
          <p:cNvPicPr preferRelativeResize="0"/>
          <p:nvPr/>
        </p:nvPicPr>
        <p:blipFill rotWithShape="1">
          <a:blip r:embed="rId6">
            <a:alphaModFix/>
          </a:blip>
          <a:srcRect b="0" l="0" r="0" t="0"/>
          <a:stretch/>
        </p:blipFill>
        <p:spPr>
          <a:xfrm>
            <a:off x="529114" y="5395793"/>
            <a:ext cx="755928" cy="1209437"/>
          </a:xfrm>
          <a:prstGeom prst="rect">
            <a:avLst/>
          </a:prstGeom>
          <a:noFill/>
          <a:ln>
            <a:noFill/>
          </a:ln>
        </p:spPr>
      </p:pic>
      <p:sp>
        <p:nvSpPr>
          <p:cNvPr id="342" name="Google Shape;342;p47"/>
          <p:cNvSpPr/>
          <p:nvPr/>
        </p:nvSpPr>
        <p:spPr>
          <a:xfrm>
            <a:off x="1511737" y="5546884"/>
            <a:ext cx="1944053" cy="22229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1400"/>
              <a:buFont typeface="Red Hat Text"/>
              <a:buNone/>
            </a:pPr>
            <a:r>
              <a:rPr lang="en-US" sz="1400">
                <a:solidFill>
                  <a:srgbClr val="3B3535"/>
                </a:solidFill>
                <a:latin typeface="Red Hat Text"/>
                <a:ea typeface="Red Hat Text"/>
                <a:cs typeface="Red Hat Text"/>
                <a:sym typeface="Red Hat Text"/>
              </a:rPr>
              <a:t>Manage Access Controls</a:t>
            </a:r>
            <a:endParaRPr sz="1400">
              <a:solidFill>
                <a:schemeClr val="dk1"/>
              </a:solidFill>
              <a:latin typeface="Calibri"/>
              <a:ea typeface="Calibri"/>
              <a:cs typeface="Calibri"/>
              <a:sym typeface="Calibri"/>
            </a:endParaRPr>
          </a:p>
        </p:txBody>
      </p:sp>
      <p:sp>
        <p:nvSpPr>
          <p:cNvPr id="343" name="Google Shape;343;p47"/>
          <p:cNvSpPr/>
          <p:nvPr/>
        </p:nvSpPr>
        <p:spPr>
          <a:xfrm>
            <a:off x="1511737" y="5859780"/>
            <a:ext cx="12589550" cy="241935"/>
          </a:xfrm>
          <a:prstGeom prst="rect">
            <a:avLst/>
          </a:prstGeom>
          <a:noFill/>
          <a:ln>
            <a:noFill/>
          </a:ln>
        </p:spPr>
        <p:txBody>
          <a:bodyPr anchorCtr="0" anchor="t" bIns="0" lIns="0" spcFirstLastPara="1" rIns="0" wrap="square" tIns="0">
            <a:noAutofit/>
          </a:bodyPr>
          <a:lstStyle/>
          <a:p>
            <a:pPr indent="0" lvl="0" marL="0" marR="0" rtl="0" algn="l">
              <a:lnSpc>
                <a:spcPct val="165217"/>
              </a:lnSpc>
              <a:spcBef>
                <a:spcPts val="0"/>
              </a:spcBef>
              <a:spcAft>
                <a:spcPts val="0"/>
              </a:spcAft>
              <a:buClr>
                <a:srgbClr val="3B3535"/>
              </a:buClr>
              <a:buSzPts val="1150"/>
              <a:buFont typeface="Roboto Light"/>
              <a:buNone/>
            </a:pPr>
            <a:r>
              <a:rPr lang="en-US" sz="1150">
                <a:solidFill>
                  <a:srgbClr val="3B3535"/>
                </a:solidFill>
                <a:latin typeface="Roboto Light"/>
                <a:ea typeface="Roboto Light"/>
                <a:cs typeface="Roboto Light"/>
                <a:sym typeface="Roboto Light"/>
              </a:rPr>
              <a:t>Enforce strong authentication and authorization mechanisms.</a:t>
            </a:r>
            <a:endParaRPr sz="1150">
              <a:solidFill>
                <a:schemeClr val="dk1"/>
              </a:solidFill>
              <a:latin typeface="Calibri"/>
              <a:ea typeface="Calibri"/>
              <a:cs typeface="Calibri"/>
              <a:sym typeface="Calibri"/>
            </a:endParaRPr>
          </a:p>
        </p:txBody>
      </p:sp>
      <p:pic>
        <p:nvPicPr>
          <p:cNvPr descr="preencoded.png" id="344" name="Google Shape;344;p47"/>
          <p:cNvPicPr preferRelativeResize="0"/>
          <p:nvPr/>
        </p:nvPicPr>
        <p:blipFill rotWithShape="1">
          <a:blip r:embed="rId7">
            <a:alphaModFix/>
          </a:blip>
          <a:srcRect b="0" l="0" r="0" t="0"/>
          <a:stretch/>
        </p:blipFill>
        <p:spPr>
          <a:xfrm>
            <a:off x="529114" y="6605230"/>
            <a:ext cx="755928" cy="1209437"/>
          </a:xfrm>
          <a:prstGeom prst="rect">
            <a:avLst/>
          </a:prstGeom>
          <a:noFill/>
          <a:ln>
            <a:noFill/>
          </a:ln>
        </p:spPr>
      </p:pic>
      <p:sp>
        <p:nvSpPr>
          <p:cNvPr id="345" name="Google Shape;345;p47"/>
          <p:cNvSpPr/>
          <p:nvPr/>
        </p:nvSpPr>
        <p:spPr>
          <a:xfrm>
            <a:off x="1511737" y="6756321"/>
            <a:ext cx="2135981" cy="22229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1400"/>
              <a:buFont typeface="Red Hat Text"/>
              <a:buNone/>
            </a:pPr>
            <a:r>
              <a:rPr lang="en-US" sz="1400">
                <a:solidFill>
                  <a:srgbClr val="3B3535"/>
                </a:solidFill>
                <a:latin typeface="Red Hat Text"/>
                <a:ea typeface="Red Hat Text"/>
                <a:cs typeface="Red Hat Text"/>
                <a:sym typeface="Red Hat Text"/>
              </a:rPr>
              <a:t>Regularly Update Firmware</a:t>
            </a:r>
            <a:endParaRPr sz="1400">
              <a:solidFill>
                <a:schemeClr val="dk1"/>
              </a:solidFill>
              <a:latin typeface="Calibri"/>
              <a:ea typeface="Calibri"/>
              <a:cs typeface="Calibri"/>
              <a:sym typeface="Calibri"/>
            </a:endParaRPr>
          </a:p>
        </p:txBody>
      </p:sp>
      <p:sp>
        <p:nvSpPr>
          <p:cNvPr id="346" name="Google Shape;346;p47"/>
          <p:cNvSpPr/>
          <p:nvPr/>
        </p:nvSpPr>
        <p:spPr>
          <a:xfrm>
            <a:off x="1511737" y="7069217"/>
            <a:ext cx="12589550" cy="241935"/>
          </a:xfrm>
          <a:prstGeom prst="rect">
            <a:avLst/>
          </a:prstGeom>
          <a:noFill/>
          <a:ln>
            <a:noFill/>
          </a:ln>
        </p:spPr>
        <p:txBody>
          <a:bodyPr anchorCtr="0" anchor="t" bIns="0" lIns="0" spcFirstLastPara="1" rIns="0" wrap="square" tIns="0">
            <a:noAutofit/>
          </a:bodyPr>
          <a:lstStyle/>
          <a:p>
            <a:pPr indent="0" lvl="0" marL="0" marR="0" rtl="0" algn="l">
              <a:lnSpc>
                <a:spcPct val="165217"/>
              </a:lnSpc>
              <a:spcBef>
                <a:spcPts val="0"/>
              </a:spcBef>
              <a:spcAft>
                <a:spcPts val="0"/>
              </a:spcAft>
              <a:buClr>
                <a:srgbClr val="3B3535"/>
              </a:buClr>
              <a:buSzPts val="1150"/>
              <a:buFont typeface="Roboto Light"/>
              <a:buNone/>
            </a:pPr>
            <a:r>
              <a:rPr lang="en-US" sz="1150">
                <a:solidFill>
                  <a:srgbClr val="3B3535"/>
                </a:solidFill>
                <a:latin typeface="Roboto Light"/>
                <a:ea typeface="Roboto Light"/>
                <a:cs typeface="Roboto Light"/>
                <a:sym typeface="Roboto Light"/>
              </a:rPr>
              <a:t>Keep wireless devices and access points up-to-date with security patches.</a:t>
            </a:r>
            <a:endParaRPr sz="1150">
              <a:solidFill>
                <a:schemeClr val="dk1"/>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51" name="Shape 351"/>
        <p:cNvGrpSpPr/>
        <p:nvPr/>
      </p:nvGrpSpPr>
      <p:grpSpPr>
        <a:xfrm>
          <a:off x="0" y="0"/>
          <a:ext cx="0" cy="0"/>
          <a:chOff x="0" y="0"/>
          <a:chExt cx="0" cy="0"/>
        </a:xfrm>
      </p:grpSpPr>
      <p:pic>
        <p:nvPicPr>
          <p:cNvPr descr="preencoded.png" id="352" name="Google Shape;352;p48"/>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353" name="Google Shape;353;p48"/>
          <p:cNvSpPr/>
          <p:nvPr/>
        </p:nvSpPr>
        <p:spPr>
          <a:xfrm>
            <a:off x="837724" y="1021794"/>
            <a:ext cx="7468553" cy="140803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F1E1E"/>
              </a:buClr>
              <a:buSzPts val="4400"/>
              <a:buFont typeface="Red Hat Text"/>
              <a:buNone/>
            </a:pPr>
            <a:r>
              <a:rPr lang="en-US" sz="4400">
                <a:solidFill>
                  <a:srgbClr val="1F1E1E"/>
                </a:solidFill>
                <a:latin typeface="Red Hat Text"/>
                <a:ea typeface="Red Hat Text"/>
                <a:cs typeface="Red Hat Text"/>
                <a:sym typeface="Red Hat Text"/>
              </a:rPr>
              <a:t>Conclusion and Key Takeaways</a:t>
            </a:r>
            <a:endParaRPr sz="4400">
              <a:solidFill>
                <a:schemeClr val="dk1"/>
              </a:solidFill>
              <a:latin typeface="Calibri"/>
              <a:ea typeface="Calibri"/>
              <a:cs typeface="Calibri"/>
              <a:sym typeface="Calibri"/>
            </a:endParaRPr>
          </a:p>
        </p:txBody>
      </p:sp>
      <p:sp>
        <p:nvSpPr>
          <p:cNvPr id="354" name="Google Shape;354;p48"/>
          <p:cNvSpPr/>
          <p:nvPr/>
        </p:nvSpPr>
        <p:spPr>
          <a:xfrm>
            <a:off x="837724" y="3058001"/>
            <a:ext cx="538520" cy="538520"/>
          </a:xfrm>
          <a:prstGeom prst="roundRect">
            <a:avLst>
              <a:gd fmla="val 6668"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8"/>
          <p:cNvSpPr/>
          <p:nvPr/>
        </p:nvSpPr>
        <p:spPr>
          <a:xfrm>
            <a:off x="1055013" y="3158252"/>
            <a:ext cx="103823" cy="3378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2650"/>
              <a:buFont typeface="Red Hat Text"/>
              <a:buNone/>
            </a:pPr>
            <a:r>
              <a:rPr lang="en-US" sz="2650">
                <a:solidFill>
                  <a:srgbClr val="3B3535"/>
                </a:solidFill>
                <a:latin typeface="Red Hat Text"/>
                <a:ea typeface="Red Hat Text"/>
                <a:cs typeface="Red Hat Text"/>
                <a:sym typeface="Red Hat Text"/>
              </a:rPr>
              <a:t>1</a:t>
            </a:r>
            <a:endParaRPr sz="2650">
              <a:solidFill>
                <a:schemeClr val="dk1"/>
              </a:solidFill>
              <a:latin typeface="Calibri"/>
              <a:ea typeface="Calibri"/>
              <a:cs typeface="Calibri"/>
              <a:sym typeface="Calibri"/>
            </a:endParaRPr>
          </a:p>
        </p:txBody>
      </p:sp>
      <p:sp>
        <p:nvSpPr>
          <p:cNvPr id="356" name="Google Shape;356;p48"/>
          <p:cNvSpPr/>
          <p:nvPr/>
        </p:nvSpPr>
        <p:spPr>
          <a:xfrm>
            <a:off x="1615559" y="3058001"/>
            <a:ext cx="2816185"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2200"/>
              <a:buFont typeface="Red Hat Text"/>
              <a:buNone/>
            </a:pPr>
            <a:r>
              <a:rPr lang="en-US" sz="2200">
                <a:solidFill>
                  <a:srgbClr val="3B3535"/>
                </a:solidFill>
                <a:latin typeface="Red Hat Text"/>
                <a:ea typeface="Red Hat Text"/>
                <a:cs typeface="Red Hat Text"/>
                <a:sym typeface="Red Hat Text"/>
              </a:rPr>
              <a:t>Evolving Protocols</a:t>
            </a:r>
            <a:endParaRPr sz="2200">
              <a:solidFill>
                <a:schemeClr val="dk1"/>
              </a:solidFill>
              <a:latin typeface="Calibri"/>
              <a:ea typeface="Calibri"/>
              <a:cs typeface="Calibri"/>
              <a:sym typeface="Calibri"/>
            </a:endParaRPr>
          </a:p>
        </p:txBody>
      </p:sp>
      <p:sp>
        <p:nvSpPr>
          <p:cNvPr id="357" name="Google Shape;357;p48"/>
          <p:cNvSpPr/>
          <p:nvPr/>
        </p:nvSpPr>
        <p:spPr>
          <a:xfrm>
            <a:off x="1615559" y="3553539"/>
            <a:ext cx="2836783" cy="1532096"/>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Staying current with the latest 802.11 standards is crucial for robust wireless security.</a:t>
            </a:r>
            <a:endParaRPr sz="1850">
              <a:solidFill>
                <a:schemeClr val="dk1"/>
              </a:solidFill>
              <a:latin typeface="Calibri"/>
              <a:ea typeface="Calibri"/>
              <a:cs typeface="Calibri"/>
              <a:sym typeface="Calibri"/>
            </a:endParaRPr>
          </a:p>
        </p:txBody>
      </p:sp>
      <p:sp>
        <p:nvSpPr>
          <p:cNvPr id="358" name="Google Shape;358;p48"/>
          <p:cNvSpPr/>
          <p:nvPr/>
        </p:nvSpPr>
        <p:spPr>
          <a:xfrm>
            <a:off x="4691658" y="3058001"/>
            <a:ext cx="538520" cy="538520"/>
          </a:xfrm>
          <a:prstGeom prst="roundRect">
            <a:avLst>
              <a:gd fmla="val 6668"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8"/>
          <p:cNvSpPr/>
          <p:nvPr/>
        </p:nvSpPr>
        <p:spPr>
          <a:xfrm>
            <a:off x="4868228" y="3158252"/>
            <a:ext cx="185261" cy="3378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2650"/>
              <a:buFont typeface="Red Hat Text"/>
              <a:buNone/>
            </a:pPr>
            <a:r>
              <a:rPr lang="en-US" sz="2650">
                <a:solidFill>
                  <a:srgbClr val="3B3535"/>
                </a:solidFill>
                <a:latin typeface="Red Hat Text"/>
                <a:ea typeface="Red Hat Text"/>
                <a:cs typeface="Red Hat Text"/>
                <a:sym typeface="Red Hat Text"/>
              </a:rPr>
              <a:t>2</a:t>
            </a:r>
            <a:endParaRPr sz="2650">
              <a:solidFill>
                <a:schemeClr val="dk1"/>
              </a:solidFill>
              <a:latin typeface="Calibri"/>
              <a:ea typeface="Calibri"/>
              <a:cs typeface="Calibri"/>
              <a:sym typeface="Calibri"/>
            </a:endParaRPr>
          </a:p>
        </p:txBody>
      </p:sp>
      <p:sp>
        <p:nvSpPr>
          <p:cNvPr id="360" name="Google Shape;360;p48"/>
          <p:cNvSpPr/>
          <p:nvPr/>
        </p:nvSpPr>
        <p:spPr>
          <a:xfrm>
            <a:off x="5469493" y="3058001"/>
            <a:ext cx="2836783" cy="70389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2200"/>
              <a:buFont typeface="Red Hat Text"/>
              <a:buNone/>
            </a:pPr>
            <a:r>
              <a:rPr lang="en-US" sz="2200">
                <a:solidFill>
                  <a:srgbClr val="3B3535"/>
                </a:solidFill>
                <a:latin typeface="Red Hat Text"/>
                <a:ea typeface="Red Hat Text"/>
                <a:cs typeface="Red Hat Text"/>
                <a:sym typeface="Red Hat Text"/>
              </a:rPr>
              <a:t>Vulnerability Awareness</a:t>
            </a:r>
            <a:endParaRPr sz="2200">
              <a:solidFill>
                <a:schemeClr val="dk1"/>
              </a:solidFill>
              <a:latin typeface="Calibri"/>
              <a:ea typeface="Calibri"/>
              <a:cs typeface="Calibri"/>
              <a:sym typeface="Calibri"/>
            </a:endParaRPr>
          </a:p>
        </p:txBody>
      </p:sp>
      <p:sp>
        <p:nvSpPr>
          <p:cNvPr id="361" name="Google Shape;361;p48"/>
          <p:cNvSpPr/>
          <p:nvPr/>
        </p:nvSpPr>
        <p:spPr>
          <a:xfrm>
            <a:off x="5469493" y="3905488"/>
            <a:ext cx="2836783" cy="1532096"/>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Understanding encryption protocol weaknesses and WLAN attack vectors is essential.</a:t>
            </a:r>
            <a:endParaRPr sz="1850">
              <a:solidFill>
                <a:schemeClr val="dk1"/>
              </a:solidFill>
              <a:latin typeface="Calibri"/>
              <a:ea typeface="Calibri"/>
              <a:cs typeface="Calibri"/>
              <a:sym typeface="Calibri"/>
            </a:endParaRPr>
          </a:p>
        </p:txBody>
      </p:sp>
      <p:sp>
        <p:nvSpPr>
          <p:cNvPr id="362" name="Google Shape;362;p48"/>
          <p:cNvSpPr/>
          <p:nvPr/>
        </p:nvSpPr>
        <p:spPr>
          <a:xfrm>
            <a:off x="837724" y="5946100"/>
            <a:ext cx="538520" cy="538520"/>
          </a:xfrm>
          <a:prstGeom prst="roundRect">
            <a:avLst>
              <a:gd fmla="val 6668" name="adj"/>
            </a:avLst>
          </a:prstGeom>
          <a:solidFill>
            <a:srgbClr val="F3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8"/>
          <p:cNvSpPr/>
          <p:nvPr/>
        </p:nvSpPr>
        <p:spPr>
          <a:xfrm>
            <a:off x="1007864" y="6046351"/>
            <a:ext cx="198120" cy="3378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B3535"/>
              </a:buClr>
              <a:buSzPts val="2650"/>
              <a:buFont typeface="Red Hat Text"/>
              <a:buNone/>
            </a:pPr>
            <a:r>
              <a:rPr lang="en-US" sz="2650">
                <a:solidFill>
                  <a:srgbClr val="3B3535"/>
                </a:solidFill>
                <a:latin typeface="Red Hat Text"/>
                <a:ea typeface="Red Hat Text"/>
                <a:cs typeface="Red Hat Text"/>
                <a:sym typeface="Red Hat Text"/>
              </a:rPr>
              <a:t>3</a:t>
            </a:r>
            <a:endParaRPr sz="2650">
              <a:solidFill>
                <a:schemeClr val="dk1"/>
              </a:solidFill>
              <a:latin typeface="Calibri"/>
              <a:ea typeface="Calibri"/>
              <a:cs typeface="Calibri"/>
              <a:sym typeface="Calibri"/>
            </a:endParaRPr>
          </a:p>
        </p:txBody>
      </p:sp>
      <p:sp>
        <p:nvSpPr>
          <p:cNvPr id="364" name="Google Shape;364;p48"/>
          <p:cNvSpPr/>
          <p:nvPr/>
        </p:nvSpPr>
        <p:spPr>
          <a:xfrm>
            <a:off x="1615559" y="5946100"/>
            <a:ext cx="2816185" cy="3519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2200"/>
              <a:buFont typeface="Red Hat Text"/>
              <a:buNone/>
            </a:pPr>
            <a:r>
              <a:rPr lang="en-US" sz="2200">
                <a:solidFill>
                  <a:srgbClr val="3B3535"/>
                </a:solidFill>
                <a:latin typeface="Red Hat Text"/>
                <a:ea typeface="Red Hat Text"/>
                <a:cs typeface="Red Hat Text"/>
                <a:sym typeface="Red Hat Text"/>
              </a:rPr>
              <a:t>Proactive Measures</a:t>
            </a:r>
            <a:endParaRPr sz="2200">
              <a:solidFill>
                <a:schemeClr val="dk1"/>
              </a:solidFill>
              <a:latin typeface="Calibri"/>
              <a:ea typeface="Calibri"/>
              <a:cs typeface="Calibri"/>
              <a:sym typeface="Calibri"/>
            </a:endParaRPr>
          </a:p>
        </p:txBody>
      </p:sp>
      <p:sp>
        <p:nvSpPr>
          <p:cNvPr id="365" name="Google Shape;365;p48"/>
          <p:cNvSpPr/>
          <p:nvPr/>
        </p:nvSpPr>
        <p:spPr>
          <a:xfrm>
            <a:off x="1615559" y="6441638"/>
            <a:ext cx="6690717" cy="766048"/>
          </a:xfrm>
          <a:prstGeom prst="rect">
            <a:avLst/>
          </a:prstGeom>
          <a:noFill/>
          <a:ln>
            <a:noFill/>
          </a:ln>
        </p:spPr>
        <p:txBody>
          <a:bodyPr anchorCtr="0" anchor="t" bIns="0" lIns="0" spcFirstLastPara="1" rIns="0" wrap="square" tIns="0">
            <a:noAutofit/>
          </a:bodyPr>
          <a:lstStyle/>
          <a:p>
            <a:pPr indent="0" lvl="0" marL="0" marR="0" rtl="0" algn="l">
              <a:lnSpc>
                <a:spcPct val="162162"/>
              </a:lnSpc>
              <a:spcBef>
                <a:spcPts val="0"/>
              </a:spcBef>
              <a:spcAft>
                <a:spcPts val="0"/>
              </a:spcAft>
              <a:buClr>
                <a:srgbClr val="3B3535"/>
              </a:buClr>
              <a:buSzPts val="1850"/>
              <a:buFont typeface="Roboto Light"/>
              <a:buNone/>
            </a:pPr>
            <a:r>
              <a:rPr lang="en-US" sz="1850">
                <a:solidFill>
                  <a:srgbClr val="3B3535"/>
                </a:solidFill>
                <a:latin typeface="Roboto Light"/>
                <a:ea typeface="Roboto Light"/>
                <a:cs typeface="Roboto Light"/>
                <a:sym typeface="Roboto Light"/>
              </a:rPr>
              <a:t>Implementing best practices and utilizing security tools can effectively mitigate risks.</a:t>
            </a:r>
            <a:endParaRPr sz="185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6"/>
          <p:cNvPicPr preferRelativeResize="0"/>
          <p:nvPr/>
        </p:nvPicPr>
        <p:blipFill rotWithShape="1">
          <a:blip r:embed="rId3">
            <a:alphaModFix/>
          </a:blip>
          <a:srcRect b="0" l="0" r="0" t="0"/>
          <a:stretch/>
        </p:blipFill>
        <p:spPr>
          <a:xfrm>
            <a:off x="6353846" y="5244945"/>
            <a:ext cx="7604348" cy="2833351"/>
          </a:xfrm>
          <a:prstGeom prst="rect">
            <a:avLst/>
          </a:prstGeom>
          <a:noFill/>
          <a:ln>
            <a:noFill/>
          </a:ln>
        </p:spPr>
      </p:pic>
      <p:pic>
        <p:nvPicPr>
          <p:cNvPr id="115" name="Google Shape;115;p26"/>
          <p:cNvPicPr preferRelativeResize="0"/>
          <p:nvPr/>
        </p:nvPicPr>
        <p:blipFill rotWithShape="1">
          <a:blip r:embed="rId4">
            <a:alphaModFix/>
          </a:blip>
          <a:srcRect b="0" l="0" r="0" t="0"/>
          <a:stretch/>
        </p:blipFill>
        <p:spPr>
          <a:xfrm>
            <a:off x="283398" y="151305"/>
            <a:ext cx="6221200" cy="6326346"/>
          </a:xfrm>
          <a:prstGeom prst="rect">
            <a:avLst/>
          </a:prstGeom>
          <a:noFill/>
          <a:ln>
            <a:noFill/>
          </a:ln>
        </p:spPr>
      </p:pic>
      <p:sp>
        <p:nvSpPr>
          <p:cNvPr id="116" name="Google Shape;116;p26"/>
          <p:cNvSpPr/>
          <p:nvPr/>
        </p:nvSpPr>
        <p:spPr>
          <a:xfrm>
            <a:off x="3548861" y="6415629"/>
            <a:ext cx="3519204" cy="982967"/>
          </a:xfrm>
          <a:custGeom>
            <a:rect b="b" l="l" r="r" t="t"/>
            <a:pathLst>
              <a:path extrusionOk="0" h="819139" w="2932670">
                <a:moveTo>
                  <a:pt x="0" y="0"/>
                </a:moveTo>
                <a:cubicBezTo>
                  <a:pt x="31578" y="313038"/>
                  <a:pt x="63157" y="626076"/>
                  <a:pt x="551935" y="749643"/>
                </a:cubicBezTo>
                <a:cubicBezTo>
                  <a:pt x="1040713" y="873210"/>
                  <a:pt x="1986691" y="807307"/>
                  <a:pt x="2932670" y="741405"/>
                </a:cubicBezTo>
              </a:path>
            </a:pathLst>
          </a:custGeom>
          <a:noFill/>
          <a:ln cap="flat" cmpd="sng" w="19050">
            <a:solidFill>
              <a:schemeClr val="accent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160">
              <a:solidFill>
                <a:srgbClr val="000000"/>
              </a:solidFill>
              <a:latin typeface="Calibri"/>
              <a:ea typeface="Calibri"/>
              <a:cs typeface="Calibri"/>
              <a:sym typeface="Calibri"/>
            </a:endParaRPr>
          </a:p>
        </p:txBody>
      </p:sp>
      <p:pic>
        <p:nvPicPr>
          <p:cNvPr id="117" name="Google Shape;117;p26"/>
          <p:cNvPicPr preferRelativeResize="0"/>
          <p:nvPr/>
        </p:nvPicPr>
        <p:blipFill rotWithShape="1">
          <a:blip r:embed="rId5">
            <a:alphaModFix/>
          </a:blip>
          <a:srcRect b="0" l="26967" r="0" t="0"/>
          <a:stretch/>
        </p:blipFill>
        <p:spPr>
          <a:xfrm>
            <a:off x="6425512" y="4209815"/>
            <a:ext cx="2431811" cy="1182952"/>
          </a:xfrm>
          <a:prstGeom prst="rect">
            <a:avLst/>
          </a:prstGeom>
          <a:noFill/>
          <a:ln>
            <a:noFill/>
          </a:ln>
        </p:spPr>
      </p:pic>
      <p:sp>
        <p:nvSpPr>
          <p:cNvPr id="118" name="Google Shape;118;p26"/>
          <p:cNvSpPr/>
          <p:nvPr/>
        </p:nvSpPr>
        <p:spPr>
          <a:xfrm>
            <a:off x="7031802" y="376922"/>
            <a:ext cx="7315200" cy="345325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679">
                <a:solidFill>
                  <a:srgbClr val="000000"/>
                </a:solidFill>
                <a:latin typeface="Arial"/>
                <a:ea typeface="Arial"/>
                <a:cs typeface="Arial"/>
                <a:sym typeface="Arial"/>
              </a:rPr>
              <a:t>IEEE 802.11 is a set of protocols and standards for executing WLAN (wireless local area network) computer communication in the 5, 3.6, and 2.4 GHz frequency bands.</a:t>
            </a:r>
            <a:endParaRPr/>
          </a:p>
          <a:p>
            <a:pPr indent="0" lvl="0" marL="0" marR="0" rtl="0" algn="l">
              <a:spcBef>
                <a:spcPts val="0"/>
              </a:spcBef>
              <a:spcAft>
                <a:spcPts val="0"/>
              </a:spcAft>
              <a:buNone/>
            </a:pPr>
            <a:r>
              <a:rPr lang="en-US" sz="1679">
                <a:solidFill>
                  <a:srgbClr val="000000"/>
                </a:solidFill>
                <a:latin typeface="Arial"/>
                <a:ea typeface="Arial"/>
                <a:cs typeface="Arial"/>
                <a:sym typeface="Arial"/>
              </a:rPr>
              <a:t>They're made and maintained by the IEEE 802 or the IEEE LAN/MAN Standards Committee. IEEE 802.11-2007 is the latest base version of this standard. What's more, the 802.11 family is composed of a volume of airborne modulation methods that utilize identical and basic protocol.</a:t>
            </a:r>
            <a:endParaRPr/>
          </a:p>
          <a:p>
            <a:pPr indent="0" lvl="0" marL="0" marR="0" rtl="0" algn="l">
              <a:spcBef>
                <a:spcPts val="0"/>
              </a:spcBef>
              <a:spcAft>
                <a:spcPts val="0"/>
              </a:spcAft>
              <a:buNone/>
            </a:pPr>
            <a:r>
              <a:rPr lang="en-US" sz="1679">
                <a:solidFill>
                  <a:srgbClr val="000000"/>
                </a:solidFill>
                <a:latin typeface="Arial"/>
                <a:ea typeface="Arial"/>
                <a:cs typeface="Arial"/>
                <a:sym typeface="Arial"/>
              </a:rPr>
              <a:t>The most ubiquitous and widely used versions of this standard are the 802.11g and 802.11b protocols, which were improvements to the earliest standard.</a:t>
            </a:r>
            <a:endParaRPr/>
          </a:p>
          <a:p>
            <a:pPr indent="0" lvl="0" marL="0" marR="0" rtl="0" algn="l">
              <a:spcBef>
                <a:spcPts val="0"/>
              </a:spcBef>
              <a:spcAft>
                <a:spcPts val="0"/>
              </a:spcAft>
              <a:buNone/>
            </a:pPr>
            <a:r>
              <a:rPr lang="en-US" sz="1679">
                <a:solidFill>
                  <a:srgbClr val="000000"/>
                </a:solidFill>
                <a:latin typeface="Arial"/>
                <a:ea typeface="Arial"/>
                <a:cs typeface="Arial"/>
                <a:sym typeface="Arial"/>
              </a:rPr>
              <a:t>Meanwhile, the first wireless networking standard is the aforementioned 802.11-1997 as well. Regardless the most widely accepted one was the 802.11b, which was then followed by 802.11g and 802.11n.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27"/>
          <p:cNvPicPr preferRelativeResize="0"/>
          <p:nvPr>
            <p:ph idx="1" type="body"/>
          </p:nvPr>
        </p:nvPicPr>
        <p:blipFill rotWithShape="1">
          <a:blip r:embed="rId3">
            <a:alphaModFix/>
          </a:blip>
          <a:srcRect b="0" l="0" r="0" t="0"/>
          <a:stretch/>
        </p:blipFill>
        <p:spPr>
          <a:xfrm>
            <a:off x="9839265" y="-5"/>
            <a:ext cx="4791000" cy="2198700"/>
          </a:xfrm>
          <a:prstGeom prst="rect">
            <a:avLst/>
          </a:prstGeom>
          <a:noFill/>
          <a:ln>
            <a:noFill/>
          </a:ln>
        </p:spPr>
      </p:pic>
      <p:sp>
        <p:nvSpPr>
          <p:cNvPr id="124" name="Google Shape;124;p27"/>
          <p:cNvSpPr/>
          <p:nvPr/>
        </p:nvSpPr>
        <p:spPr>
          <a:xfrm>
            <a:off x="75875" y="1172475"/>
            <a:ext cx="13054500" cy="6935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500">
                <a:solidFill>
                  <a:srgbClr val="273239"/>
                </a:solidFill>
                <a:latin typeface="Nunito"/>
                <a:ea typeface="Nunito"/>
                <a:cs typeface="Nunito"/>
                <a:sym typeface="Nunito"/>
              </a:rPr>
              <a:t>Frame Control</a:t>
            </a:r>
            <a:endParaRPr sz="2100"/>
          </a:p>
          <a:p>
            <a:pPr indent="0" lvl="0" marL="0" marR="0" rtl="0" algn="just">
              <a:spcBef>
                <a:spcPts val="0"/>
              </a:spcBef>
              <a:spcAft>
                <a:spcPts val="0"/>
              </a:spcAft>
              <a:buNone/>
            </a:pPr>
            <a:r>
              <a:rPr lang="en-US" sz="2500">
                <a:solidFill>
                  <a:srgbClr val="273239"/>
                </a:solidFill>
                <a:latin typeface="Nunito"/>
                <a:ea typeface="Nunito"/>
                <a:cs typeface="Nunito"/>
                <a:sym typeface="Nunito"/>
              </a:rPr>
              <a:t>It is 2 bytes long and defines type of frame and control information. </a:t>
            </a:r>
            <a:endParaRPr b="1" sz="2500">
              <a:solidFill>
                <a:srgbClr val="273239"/>
              </a:solidFill>
              <a:latin typeface="Nunito"/>
              <a:ea typeface="Nunito"/>
              <a:cs typeface="Nunito"/>
              <a:sym typeface="Nunito"/>
            </a:endParaRPr>
          </a:p>
          <a:p>
            <a:pPr indent="-158750" lvl="1" marL="457200" marR="0" rtl="0" algn="l">
              <a:spcBef>
                <a:spcPts val="0"/>
              </a:spcBef>
              <a:spcAft>
                <a:spcPts val="0"/>
              </a:spcAft>
              <a:buClr>
                <a:srgbClr val="273239"/>
              </a:buClr>
              <a:buSzPts val="2500"/>
              <a:buFont typeface="Arial"/>
              <a:buChar char="•"/>
            </a:pPr>
            <a:r>
              <a:rPr b="1" lang="en-US" sz="2500">
                <a:solidFill>
                  <a:srgbClr val="273239"/>
                </a:solidFill>
                <a:latin typeface="Nunito"/>
                <a:ea typeface="Nunito"/>
                <a:cs typeface="Nunito"/>
                <a:sym typeface="Nunito"/>
              </a:rPr>
              <a:t>Version: Indicates the current protocol version.</a:t>
            </a:r>
            <a:endParaRPr b="1" sz="2500">
              <a:solidFill>
                <a:srgbClr val="273239"/>
              </a:solidFill>
              <a:latin typeface="Nunito"/>
              <a:ea typeface="Nunito"/>
              <a:cs typeface="Nunito"/>
              <a:sym typeface="Nunito"/>
            </a:endParaRPr>
          </a:p>
          <a:p>
            <a:pPr indent="-158750" lvl="1" marL="457200" marR="0" rtl="0" algn="l">
              <a:spcBef>
                <a:spcPts val="0"/>
              </a:spcBef>
              <a:spcAft>
                <a:spcPts val="0"/>
              </a:spcAft>
              <a:buClr>
                <a:srgbClr val="273239"/>
              </a:buClr>
              <a:buSzPts val="2500"/>
              <a:buFont typeface="Arial"/>
              <a:buChar char="•"/>
            </a:pPr>
            <a:r>
              <a:rPr b="1" i="0" lang="en-US" sz="2500" u="none" cap="none" strike="noStrike">
                <a:solidFill>
                  <a:srgbClr val="273239"/>
                </a:solidFill>
                <a:latin typeface="Nunito"/>
                <a:ea typeface="Nunito"/>
                <a:cs typeface="Nunito"/>
                <a:sym typeface="Nunito"/>
              </a:rPr>
              <a:t>Type</a:t>
            </a:r>
            <a:r>
              <a:rPr b="0" i="0" lang="en-US" sz="2500" u="none" cap="none" strike="noStrike">
                <a:solidFill>
                  <a:srgbClr val="273239"/>
                </a:solidFill>
                <a:latin typeface="Nunito"/>
                <a:ea typeface="Nunito"/>
                <a:cs typeface="Nunito"/>
                <a:sym typeface="Nunito"/>
              </a:rPr>
              <a:t>: Determines the function of frame i.e. management(00), control(01) or data(10).</a:t>
            </a:r>
            <a:endParaRPr sz="2100"/>
          </a:p>
          <a:p>
            <a:pPr indent="-158750" lvl="1" marL="457200" marR="0" rtl="0" algn="l">
              <a:spcBef>
                <a:spcPts val="0"/>
              </a:spcBef>
              <a:spcAft>
                <a:spcPts val="0"/>
              </a:spcAft>
              <a:buClr>
                <a:srgbClr val="273239"/>
              </a:buClr>
              <a:buSzPts val="2500"/>
              <a:buFont typeface="Arial"/>
              <a:buChar char="•"/>
            </a:pPr>
            <a:r>
              <a:rPr b="1" i="0" lang="en-US" sz="2500" u="none" cap="none" strike="noStrike">
                <a:solidFill>
                  <a:srgbClr val="273239"/>
                </a:solidFill>
                <a:latin typeface="Nunito"/>
                <a:ea typeface="Nunito"/>
                <a:cs typeface="Nunito"/>
                <a:sym typeface="Nunito"/>
              </a:rPr>
              <a:t>Subtype</a:t>
            </a:r>
            <a:r>
              <a:rPr b="0" i="0" lang="en-US" sz="2500" u="none" cap="none" strike="noStrike">
                <a:solidFill>
                  <a:srgbClr val="273239"/>
                </a:solidFill>
                <a:latin typeface="Nunito"/>
                <a:ea typeface="Nunito"/>
                <a:cs typeface="Nunito"/>
                <a:sym typeface="Nunito"/>
              </a:rPr>
              <a:t>: Indicates subtype of frame like 0000 for association request, 1000 for beacon.</a:t>
            </a:r>
            <a:endParaRPr sz="2100"/>
          </a:p>
          <a:p>
            <a:pPr indent="-158750" lvl="1" marL="457200" marR="0" rtl="0" algn="l">
              <a:spcBef>
                <a:spcPts val="0"/>
              </a:spcBef>
              <a:spcAft>
                <a:spcPts val="0"/>
              </a:spcAft>
              <a:buClr>
                <a:srgbClr val="273239"/>
              </a:buClr>
              <a:buSzPts val="2500"/>
              <a:buFont typeface="Arial"/>
              <a:buChar char="•"/>
            </a:pPr>
            <a:r>
              <a:rPr b="1" i="0" lang="en-US" sz="2500" u="none" cap="none" strike="noStrike">
                <a:solidFill>
                  <a:srgbClr val="273239"/>
                </a:solidFill>
                <a:latin typeface="Nunito"/>
                <a:ea typeface="Nunito"/>
                <a:cs typeface="Nunito"/>
                <a:sym typeface="Nunito"/>
              </a:rPr>
              <a:t>To DS</a:t>
            </a:r>
            <a:r>
              <a:rPr b="0" i="0" lang="en-US" sz="2500" u="none" cap="none" strike="noStrike">
                <a:solidFill>
                  <a:srgbClr val="273239"/>
                </a:solidFill>
                <a:latin typeface="Nunito"/>
                <a:ea typeface="Nunito"/>
                <a:cs typeface="Nunito"/>
                <a:sym typeface="Nunito"/>
              </a:rPr>
              <a:t>: When set indicates that the destination frame is for DS(distribution system).</a:t>
            </a:r>
            <a:endParaRPr sz="2100"/>
          </a:p>
          <a:p>
            <a:pPr indent="-158750" lvl="1" marL="457200" marR="0" rtl="0" algn="l">
              <a:spcBef>
                <a:spcPts val="0"/>
              </a:spcBef>
              <a:spcAft>
                <a:spcPts val="0"/>
              </a:spcAft>
              <a:buClr>
                <a:srgbClr val="273239"/>
              </a:buClr>
              <a:buSzPts val="2500"/>
              <a:buFont typeface="Arial"/>
              <a:buChar char="•"/>
            </a:pPr>
            <a:r>
              <a:rPr b="1" i="0" lang="en-US" sz="2500" u="none" cap="none" strike="noStrike">
                <a:solidFill>
                  <a:srgbClr val="273239"/>
                </a:solidFill>
                <a:latin typeface="Nunito"/>
                <a:ea typeface="Nunito"/>
                <a:cs typeface="Nunito"/>
                <a:sym typeface="Nunito"/>
              </a:rPr>
              <a:t>From DS: </a:t>
            </a:r>
            <a:r>
              <a:rPr b="0" i="0" lang="en-US" sz="2500" u="none" cap="none" strike="noStrike">
                <a:solidFill>
                  <a:srgbClr val="273239"/>
                </a:solidFill>
                <a:latin typeface="Nunito"/>
                <a:ea typeface="Nunito"/>
                <a:cs typeface="Nunito"/>
                <a:sym typeface="Nunito"/>
              </a:rPr>
              <a:t>When set indicates frame coming from DS.</a:t>
            </a:r>
            <a:endParaRPr sz="2100"/>
          </a:p>
          <a:p>
            <a:pPr indent="-158750" lvl="1" marL="457200" marR="0" rtl="0" algn="l">
              <a:spcBef>
                <a:spcPts val="0"/>
              </a:spcBef>
              <a:spcAft>
                <a:spcPts val="0"/>
              </a:spcAft>
              <a:buClr>
                <a:srgbClr val="273239"/>
              </a:buClr>
              <a:buSzPts val="2500"/>
              <a:buFont typeface="Arial"/>
              <a:buChar char="•"/>
            </a:pPr>
            <a:r>
              <a:rPr b="1" i="0" lang="en-US" sz="2500" u="none" cap="none" strike="noStrike">
                <a:solidFill>
                  <a:srgbClr val="273239"/>
                </a:solidFill>
                <a:latin typeface="Nunito"/>
                <a:ea typeface="Nunito"/>
                <a:cs typeface="Nunito"/>
                <a:sym typeface="Nunito"/>
              </a:rPr>
              <a:t>More frag (More fragments)</a:t>
            </a:r>
            <a:r>
              <a:rPr b="0" i="0" lang="en-US" sz="2500" u="none" cap="none" strike="noStrike">
                <a:solidFill>
                  <a:srgbClr val="273239"/>
                </a:solidFill>
                <a:latin typeface="Nunito"/>
                <a:ea typeface="Nunito"/>
                <a:cs typeface="Nunito"/>
                <a:sym typeface="Nunito"/>
              </a:rPr>
              <a:t>: When set to 1 means frame is followed by other fragments.</a:t>
            </a:r>
            <a:endParaRPr sz="2100"/>
          </a:p>
          <a:p>
            <a:pPr indent="-158750" lvl="1" marL="457200" marR="0" rtl="0" algn="l">
              <a:spcBef>
                <a:spcPts val="0"/>
              </a:spcBef>
              <a:spcAft>
                <a:spcPts val="0"/>
              </a:spcAft>
              <a:buClr>
                <a:srgbClr val="273239"/>
              </a:buClr>
              <a:buSzPts val="2500"/>
              <a:buFont typeface="Arial"/>
              <a:buChar char="•"/>
            </a:pPr>
            <a:r>
              <a:rPr b="1" i="0" lang="en-US" sz="2500" u="none" cap="none" strike="noStrike">
                <a:solidFill>
                  <a:srgbClr val="273239"/>
                </a:solidFill>
                <a:latin typeface="Nunito"/>
                <a:ea typeface="Nunito"/>
                <a:cs typeface="Nunito"/>
                <a:sym typeface="Nunito"/>
              </a:rPr>
              <a:t>Retry: I</a:t>
            </a:r>
            <a:r>
              <a:rPr b="0" i="0" lang="en-US" sz="2500" u="none" cap="none" strike="noStrike">
                <a:solidFill>
                  <a:srgbClr val="273239"/>
                </a:solidFill>
                <a:latin typeface="Nunito"/>
                <a:ea typeface="Nunito"/>
                <a:cs typeface="Nunito"/>
                <a:sym typeface="Nunito"/>
              </a:rPr>
              <a:t>f the current frame is a re-transmission of an earlier frame, this bit is set to 1.</a:t>
            </a:r>
            <a:endParaRPr sz="2100"/>
          </a:p>
          <a:p>
            <a:pPr indent="-158750" lvl="1" marL="457200" marR="0" rtl="0" algn="l">
              <a:spcBef>
                <a:spcPts val="0"/>
              </a:spcBef>
              <a:spcAft>
                <a:spcPts val="0"/>
              </a:spcAft>
              <a:buClr>
                <a:srgbClr val="273239"/>
              </a:buClr>
              <a:buSzPts val="2500"/>
              <a:buFont typeface="Arial"/>
              <a:buChar char="•"/>
            </a:pPr>
            <a:r>
              <a:rPr b="1" i="0" lang="en-US" sz="2500" u="none" cap="none" strike="noStrike">
                <a:solidFill>
                  <a:srgbClr val="273239"/>
                </a:solidFill>
                <a:latin typeface="Nunito"/>
                <a:ea typeface="Nunito"/>
                <a:cs typeface="Nunito"/>
                <a:sym typeface="Nunito"/>
              </a:rPr>
              <a:t>Power Mgmt (Power Management): </a:t>
            </a:r>
            <a:r>
              <a:rPr b="0" i="0" lang="en-US" sz="2500" u="none" cap="none" strike="noStrike">
                <a:solidFill>
                  <a:srgbClr val="273239"/>
                </a:solidFill>
                <a:latin typeface="Nunito"/>
                <a:ea typeface="Nunito"/>
                <a:cs typeface="Nunito"/>
                <a:sym typeface="Nunito"/>
              </a:rPr>
              <a:t>It indicates the mode of a station after successful transmission of a frame. Set to '1' field indicates that the station goes into power-save mode. If the field is set to 0, the station stays active.</a:t>
            </a:r>
            <a:endParaRPr sz="2100"/>
          </a:p>
          <a:p>
            <a:pPr indent="-158750" lvl="1" marL="457200" marR="0" rtl="0" algn="l">
              <a:spcBef>
                <a:spcPts val="0"/>
              </a:spcBef>
              <a:spcAft>
                <a:spcPts val="0"/>
              </a:spcAft>
              <a:buClr>
                <a:srgbClr val="273239"/>
              </a:buClr>
              <a:buSzPts val="2500"/>
              <a:buFont typeface="Arial"/>
              <a:buChar char="•"/>
            </a:pPr>
            <a:r>
              <a:rPr b="1" i="0" lang="en-US" sz="2500" u="none" cap="none" strike="noStrike">
                <a:solidFill>
                  <a:srgbClr val="273239"/>
                </a:solidFill>
                <a:latin typeface="Nunito"/>
                <a:ea typeface="Nunito"/>
                <a:cs typeface="Nunito"/>
                <a:sym typeface="Nunito"/>
              </a:rPr>
              <a:t>More data: </a:t>
            </a:r>
            <a:r>
              <a:rPr b="0" i="0" lang="en-US" sz="2500" u="none" cap="none" strike="noStrike">
                <a:solidFill>
                  <a:srgbClr val="273239"/>
                </a:solidFill>
                <a:latin typeface="Nunito"/>
                <a:ea typeface="Nunito"/>
                <a:cs typeface="Nunito"/>
                <a:sym typeface="Nunito"/>
              </a:rPr>
              <a:t>It is used to indicate to the receiver that a sender has more data to send than the current frame.</a:t>
            </a:r>
            <a:endParaRPr sz="2100"/>
          </a:p>
          <a:p>
            <a:pPr indent="-158750" lvl="1" marL="457200" marR="0" rtl="0" algn="l">
              <a:spcBef>
                <a:spcPts val="0"/>
              </a:spcBef>
              <a:spcAft>
                <a:spcPts val="0"/>
              </a:spcAft>
              <a:buClr>
                <a:srgbClr val="273239"/>
              </a:buClr>
              <a:buSzPts val="2500"/>
              <a:buFont typeface="Arial"/>
              <a:buChar char="•"/>
            </a:pPr>
            <a:r>
              <a:rPr b="1" i="0" lang="en-US" sz="2500" u="none" cap="none" strike="noStrike">
                <a:solidFill>
                  <a:srgbClr val="273239"/>
                </a:solidFill>
                <a:latin typeface="Nunito"/>
                <a:ea typeface="Nunito"/>
                <a:cs typeface="Nunito"/>
                <a:sym typeface="Nunito"/>
              </a:rPr>
              <a:t>WEP</a:t>
            </a:r>
            <a:r>
              <a:rPr b="0" i="0" lang="en-US" sz="2500" u="none" cap="none" strike="noStrike">
                <a:solidFill>
                  <a:srgbClr val="273239"/>
                </a:solidFill>
                <a:latin typeface="Nunito"/>
                <a:ea typeface="Nunito"/>
                <a:cs typeface="Nunito"/>
                <a:sym typeface="Nunito"/>
              </a:rPr>
              <a:t>: It indicates that the standard security mechanism of 802.11 is applied.</a:t>
            </a:r>
            <a:endParaRPr sz="2100"/>
          </a:p>
          <a:p>
            <a:pPr indent="-158750" lvl="1" marL="457200" marR="0" rtl="0" algn="l">
              <a:spcBef>
                <a:spcPts val="0"/>
              </a:spcBef>
              <a:spcAft>
                <a:spcPts val="0"/>
              </a:spcAft>
              <a:buClr>
                <a:srgbClr val="273239"/>
              </a:buClr>
              <a:buSzPts val="2500"/>
              <a:buFont typeface="Arial"/>
              <a:buChar char="•"/>
            </a:pPr>
            <a:r>
              <a:rPr b="1" i="0" lang="en-US" sz="2500" u="none" cap="none" strike="noStrike">
                <a:solidFill>
                  <a:srgbClr val="273239"/>
                </a:solidFill>
                <a:latin typeface="Nunito"/>
                <a:ea typeface="Nunito"/>
                <a:cs typeface="Nunito"/>
                <a:sym typeface="Nunito"/>
              </a:rPr>
              <a:t>Order: </a:t>
            </a:r>
            <a:r>
              <a:rPr b="0" i="0" lang="en-US" sz="2500" u="none" cap="none" strike="noStrike">
                <a:solidFill>
                  <a:srgbClr val="273239"/>
                </a:solidFill>
                <a:latin typeface="Nunito"/>
                <a:ea typeface="Nunito"/>
                <a:cs typeface="Nunito"/>
                <a:sym typeface="Nunito"/>
              </a:rPr>
              <a:t>If this bit is set to 1 the received frames must be processed in strict order.</a:t>
            </a:r>
            <a:endParaRPr b="0" i="0" sz="2500">
              <a:solidFill>
                <a:srgbClr val="273239"/>
              </a:solidFill>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8"/>
          <p:cNvPicPr preferRelativeResize="0"/>
          <p:nvPr>
            <p:ph idx="1" type="body"/>
          </p:nvPr>
        </p:nvPicPr>
        <p:blipFill rotWithShape="1">
          <a:blip r:embed="rId3">
            <a:alphaModFix/>
          </a:blip>
          <a:srcRect b="0" l="0" r="0" t="0"/>
          <a:stretch/>
        </p:blipFill>
        <p:spPr>
          <a:xfrm>
            <a:off x="9990000" y="0"/>
            <a:ext cx="4640700" cy="1986300"/>
          </a:xfrm>
          <a:prstGeom prst="rect">
            <a:avLst/>
          </a:prstGeom>
          <a:noFill/>
          <a:ln>
            <a:noFill/>
          </a:ln>
        </p:spPr>
      </p:pic>
      <p:sp>
        <p:nvSpPr>
          <p:cNvPr id="130" name="Google Shape;130;p28"/>
          <p:cNvSpPr/>
          <p:nvPr/>
        </p:nvSpPr>
        <p:spPr>
          <a:xfrm>
            <a:off x="0" y="1630799"/>
            <a:ext cx="13054500" cy="6598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000">
                <a:solidFill>
                  <a:srgbClr val="273239"/>
                </a:solidFill>
                <a:latin typeface="Nunito"/>
                <a:ea typeface="Nunito"/>
                <a:cs typeface="Nunito"/>
                <a:sym typeface="Nunito"/>
              </a:rPr>
              <a:t>Duration / ID</a:t>
            </a:r>
            <a:endParaRPr sz="2600"/>
          </a:p>
          <a:p>
            <a:pPr indent="0" lvl="0" marL="0" marR="0" rtl="0" algn="just">
              <a:spcBef>
                <a:spcPts val="0"/>
              </a:spcBef>
              <a:spcAft>
                <a:spcPts val="0"/>
              </a:spcAft>
              <a:buNone/>
            </a:pPr>
            <a:r>
              <a:rPr lang="en-US" sz="3000">
                <a:solidFill>
                  <a:srgbClr val="273239"/>
                </a:solidFill>
                <a:latin typeface="Nunito"/>
                <a:ea typeface="Nunito"/>
                <a:cs typeface="Nunito"/>
                <a:sym typeface="Nunito"/>
              </a:rPr>
              <a:t>It contains the value indicating the period of time in which the medium is occupied (in µs).</a:t>
            </a:r>
            <a:endParaRPr sz="2600"/>
          </a:p>
          <a:p>
            <a:pPr indent="0" lvl="0" marL="0" marR="0" rtl="0" algn="l">
              <a:spcBef>
                <a:spcPts val="0"/>
              </a:spcBef>
              <a:spcAft>
                <a:spcPts val="0"/>
              </a:spcAft>
              <a:buNone/>
            </a:pPr>
            <a:r>
              <a:rPr b="1" lang="en-US" sz="3000">
                <a:solidFill>
                  <a:srgbClr val="273239"/>
                </a:solidFill>
                <a:latin typeface="Nunito"/>
                <a:ea typeface="Nunito"/>
                <a:cs typeface="Nunito"/>
                <a:sym typeface="Nunito"/>
              </a:rPr>
              <a:t>Address 1 to 4</a:t>
            </a:r>
            <a:endParaRPr sz="2600"/>
          </a:p>
          <a:p>
            <a:pPr indent="0" lvl="0" marL="0" marR="0" rtl="0" algn="just">
              <a:spcBef>
                <a:spcPts val="0"/>
              </a:spcBef>
              <a:spcAft>
                <a:spcPts val="0"/>
              </a:spcAft>
              <a:buNone/>
            </a:pPr>
            <a:r>
              <a:rPr lang="en-US" sz="3000">
                <a:solidFill>
                  <a:srgbClr val="273239"/>
                </a:solidFill>
                <a:latin typeface="Nunito"/>
                <a:ea typeface="Nunito"/>
                <a:cs typeface="Nunito"/>
                <a:sym typeface="Nunito"/>
              </a:rPr>
              <a:t>These fields contain standard IEEE 802 MAC addresses (48 bit each). The meaning of each address is defined by DS bits in the frame control field.</a:t>
            </a:r>
            <a:endParaRPr sz="2600"/>
          </a:p>
          <a:p>
            <a:pPr indent="0" lvl="0" marL="0" marR="0" rtl="0" algn="l">
              <a:spcBef>
                <a:spcPts val="0"/>
              </a:spcBef>
              <a:spcAft>
                <a:spcPts val="0"/>
              </a:spcAft>
              <a:buNone/>
            </a:pPr>
            <a:r>
              <a:rPr b="1" lang="en-US" sz="3000">
                <a:solidFill>
                  <a:srgbClr val="273239"/>
                </a:solidFill>
                <a:latin typeface="Nunito"/>
                <a:ea typeface="Nunito"/>
                <a:cs typeface="Nunito"/>
                <a:sym typeface="Nunito"/>
              </a:rPr>
              <a:t>SC (Sequence Control)</a:t>
            </a:r>
            <a:endParaRPr sz="2600"/>
          </a:p>
          <a:p>
            <a:pPr indent="0" lvl="0" marL="0" marR="0" rtl="0" algn="just">
              <a:spcBef>
                <a:spcPts val="0"/>
              </a:spcBef>
              <a:spcAft>
                <a:spcPts val="0"/>
              </a:spcAft>
              <a:buNone/>
            </a:pPr>
            <a:r>
              <a:rPr lang="en-US" sz="3000">
                <a:solidFill>
                  <a:srgbClr val="273239"/>
                </a:solidFill>
                <a:latin typeface="Nunito"/>
                <a:ea typeface="Nunito"/>
                <a:cs typeface="Nunito"/>
                <a:sym typeface="Nunito"/>
              </a:rPr>
              <a:t>It consists of 2 sub-fields i.e. sequence number (12 bits) and fragment number (4 bits). Sequence number is used to filter duplicate frames.</a:t>
            </a:r>
            <a:endParaRPr sz="2600"/>
          </a:p>
          <a:p>
            <a:pPr indent="0" lvl="0" marL="0" marR="0" rtl="0" algn="l">
              <a:spcBef>
                <a:spcPts val="0"/>
              </a:spcBef>
              <a:spcAft>
                <a:spcPts val="0"/>
              </a:spcAft>
              <a:buNone/>
            </a:pPr>
            <a:r>
              <a:rPr b="1" lang="en-US" sz="3000">
                <a:solidFill>
                  <a:srgbClr val="273239"/>
                </a:solidFill>
                <a:latin typeface="Nunito"/>
                <a:ea typeface="Nunito"/>
                <a:cs typeface="Nunito"/>
                <a:sym typeface="Nunito"/>
              </a:rPr>
              <a:t>Data</a:t>
            </a:r>
            <a:endParaRPr sz="2600"/>
          </a:p>
          <a:p>
            <a:pPr indent="0" lvl="0" marL="0" marR="0" rtl="0" algn="just">
              <a:spcBef>
                <a:spcPts val="0"/>
              </a:spcBef>
              <a:spcAft>
                <a:spcPts val="0"/>
              </a:spcAft>
              <a:buNone/>
            </a:pPr>
            <a:r>
              <a:rPr lang="en-US" sz="3000">
                <a:solidFill>
                  <a:srgbClr val="273239"/>
                </a:solidFill>
                <a:latin typeface="Nunito"/>
                <a:ea typeface="Nunito"/>
                <a:cs typeface="Nunito"/>
                <a:sym typeface="Nunito"/>
              </a:rPr>
              <a:t>It is a variable length field which contains information specific to individual frames which is transferred transparently from a sender to the receiver.</a:t>
            </a:r>
            <a:endParaRPr sz="2600"/>
          </a:p>
          <a:p>
            <a:pPr indent="0" lvl="0" marL="0" marR="0" rtl="0" algn="l">
              <a:spcBef>
                <a:spcPts val="0"/>
              </a:spcBef>
              <a:spcAft>
                <a:spcPts val="0"/>
              </a:spcAft>
              <a:buNone/>
            </a:pPr>
            <a:r>
              <a:rPr b="1" lang="en-US" sz="3000">
                <a:solidFill>
                  <a:srgbClr val="273239"/>
                </a:solidFill>
                <a:latin typeface="Nunito"/>
                <a:ea typeface="Nunito"/>
                <a:cs typeface="Nunito"/>
                <a:sym typeface="Nunito"/>
              </a:rPr>
              <a:t>CRC (Cyclic Redundancy Check)</a:t>
            </a:r>
            <a:endParaRPr sz="2600"/>
          </a:p>
          <a:p>
            <a:pPr indent="0" lvl="0" marL="0" marR="0" rtl="0" algn="just">
              <a:spcBef>
                <a:spcPts val="0"/>
              </a:spcBef>
              <a:spcAft>
                <a:spcPts val="0"/>
              </a:spcAft>
              <a:buNone/>
            </a:pPr>
            <a:r>
              <a:rPr lang="en-US" sz="3000">
                <a:solidFill>
                  <a:srgbClr val="273239"/>
                </a:solidFill>
                <a:latin typeface="Nunito"/>
                <a:ea typeface="Nunito"/>
                <a:cs typeface="Nunito"/>
                <a:sym typeface="Nunito"/>
              </a:rPr>
              <a:t>It contains 32 bit CRC error detection sequence to ensure error free frame.</a:t>
            </a:r>
            <a:endParaRPr b="0" i="0" sz="3000">
              <a:solidFill>
                <a:srgbClr val="273239"/>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9"/>
          <p:cNvSpPr/>
          <p:nvPr/>
        </p:nvSpPr>
        <p:spPr>
          <a:xfrm>
            <a:off x="787750" y="362500"/>
            <a:ext cx="7186800" cy="1089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060">
                <a:solidFill>
                  <a:srgbClr val="000000"/>
                </a:solidFill>
                <a:latin typeface="Arial"/>
                <a:ea typeface="Arial"/>
                <a:cs typeface="Arial"/>
                <a:sym typeface="Arial"/>
              </a:rPr>
              <a:t>IEEE 802.11 –</a:t>
            </a:r>
            <a:endParaRPr sz="3060">
              <a:solidFill>
                <a:srgbClr val="000000"/>
              </a:solidFill>
              <a:latin typeface="Arial"/>
              <a:ea typeface="Arial"/>
              <a:cs typeface="Arial"/>
              <a:sym typeface="Arial"/>
            </a:endParaRPr>
          </a:p>
          <a:p>
            <a:pPr indent="-137160" lvl="0" marL="0" marR="0" rtl="0" algn="l">
              <a:spcBef>
                <a:spcPts val="0"/>
              </a:spcBef>
              <a:spcAft>
                <a:spcPts val="0"/>
              </a:spcAft>
              <a:buClr>
                <a:srgbClr val="000000"/>
              </a:buClr>
              <a:buSzPts val="2160"/>
              <a:buFont typeface="Calibri"/>
              <a:buAutoNum type="arabicPeriod"/>
            </a:pPr>
            <a:r>
              <a:rPr lang="en-US" sz="2160"/>
              <a:t> </a:t>
            </a:r>
            <a:r>
              <a:rPr lang="en-US" sz="2160">
                <a:solidFill>
                  <a:srgbClr val="000000"/>
                </a:solidFill>
                <a:latin typeface="Arial"/>
                <a:ea typeface="Arial"/>
                <a:cs typeface="Arial"/>
                <a:sym typeface="Arial"/>
              </a:rPr>
              <a:t>It was developed in 1997.</a:t>
            </a:r>
            <a:endParaRPr/>
          </a:p>
          <a:p>
            <a:pPr indent="-137160" lvl="0" marL="0" marR="0" rtl="0" algn="l">
              <a:spcBef>
                <a:spcPts val="0"/>
              </a:spcBef>
              <a:spcAft>
                <a:spcPts val="0"/>
              </a:spcAft>
              <a:buClr>
                <a:srgbClr val="000000"/>
              </a:buClr>
              <a:buSzPts val="2160"/>
              <a:buFont typeface="Calibri"/>
              <a:buAutoNum type="arabicPeriod"/>
            </a:pPr>
            <a:r>
              <a:rPr lang="en-US" sz="2160"/>
              <a:t> </a:t>
            </a:r>
            <a:r>
              <a:rPr lang="en-US" sz="2160">
                <a:solidFill>
                  <a:srgbClr val="000000"/>
                </a:solidFill>
                <a:latin typeface="Arial"/>
                <a:ea typeface="Arial"/>
                <a:cs typeface="Arial"/>
                <a:sym typeface="Arial"/>
              </a:rPr>
              <a:t>Speed is about 2 Mbps (2 megabits per second)</a:t>
            </a:r>
            <a:endParaRPr/>
          </a:p>
        </p:txBody>
      </p:sp>
      <p:sp>
        <p:nvSpPr>
          <p:cNvPr id="136" name="Google Shape;136;p29"/>
          <p:cNvSpPr txBox="1"/>
          <p:nvPr>
            <p:ph idx="1" type="body"/>
          </p:nvPr>
        </p:nvSpPr>
        <p:spPr>
          <a:xfrm>
            <a:off x="659852" y="1739212"/>
            <a:ext cx="5973300" cy="5939100"/>
          </a:xfrm>
          <a:prstGeom prst="rect">
            <a:avLst/>
          </a:prstGeom>
          <a:noFill/>
          <a:ln>
            <a:noFill/>
          </a:ln>
        </p:spPr>
        <p:txBody>
          <a:bodyPr anchorCtr="0" anchor="t" bIns="45700" lIns="91425" spcFirstLastPara="1" rIns="91425" wrap="square" tIns="45700">
            <a:normAutofit fontScale="85000" lnSpcReduction="10000"/>
          </a:bodyPr>
          <a:lstStyle/>
          <a:p>
            <a:pPr indent="0" lvl="0" marL="0" rtl="0" algn="l">
              <a:lnSpc>
                <a:spcPct val="90000"/>
              </a:lnSpc>
              <a:spcBef>
                <a:spcPts val="0"/>
              </a:spcBef>
              <a:spcAft>
                <a:spcPts val="0"/>
              </a:spcAft>
              <a:buNone/>
            </a:pPr>
            <a:r>
              <a:rPr b="1" lang="en-US" sz="4190"/>
              <a:t>802.11 Protocols</a:t>
            </a:r>
            <a:endParaRPr b="1" sz="4190"/>
          </a:p>
          <a:p>
            <a:pPr indent="-290068" lvl="0" marL="274320" rtl="0" algn="just">
              <a:lnSpc>
                <a:spcPct val="90000"/>
              </a:lnSpc>
              <a:spcBef>
                <a:spcPts val="1200"/>
              </a:spcBef>
              <a:spcAft>
                <a:spcPts val="0"/>
              </a:spcAft>
              <a:buClr>
                <a:schemeClr val="dk1"/>
              </a:buClr>
              <a:buSzPct val="113793"/>
              <a:buChar char="●"/>
            </a:pPr>
            <a:r>
              <a:rPr lang="en-US"/>
              <a:t>Wi-Fi stands for Wireless Fidelity, and it is developed by an organization called IEEE (Institute of Electrical and Electronics Engineers) they set standards for the Wi-Fi system.</a:t>
            </a:r>
            <a:endParaRPr/>
          </a:p>
          <a:p>
            <a:pPr indent="-290068" lvl="0" marL="274320" rtl="0" algn="just">
              <a:lnSpc>
                <a:spcPct val="90000"/>
              </a:lnSpc>
              <a:spcBef>
                <a:spcPts val="1200"/>
              </a:spcBef>
              <a:spcAft>
                <a:spcPts val="0"/>
              </a:spcAft>
              <a:buClr>
                <a:schemeClr val="dk1"/>
              </a:buClr>
              <a:buSzPct val="113793"/>
              <a:buChar char="●"/>
            </a:pPr>
            <a:r>
              <a:rPr lang="en-US"/>
              <a:t>Each Wi-Fi network standard has two parameters :</a:t>
            </a:r>
            <a:endParaRPr/>
          </a:p>
          <a:p>
            <a:pPr indent="-338137" lvl="1" marL="822960" rtl="0" algn="just">
              <a:lnSpc>
                <a:spcPct val="90000"/>
              </a:lnSpc>
              <a:spcBef>
                <a:spcPts val="1200"/>
              </a:spcBef>
              <a:spcAft>
                <a:spcPts val="0"/>
              </a:spcAft>
              <a:buClr>
                <a:schemeClr val="dk1"/>
              </a:buClr>
              <a:buSzPct val="150000"/>
              <a:buChar char="○"/>
            </a:pPr>
            <a:r>
              <a:rPr b="1" lang="en-US"/>
              <a:t>Speed –</a:t>
            </a:r>
            <a:r>
              <a:rPr lang="en-US"/>
              <a:t> </a:t>
            </a:r>
            <a:br>
              <a:rPr lang="en-US"/>
            </a:br>
            <a:r>
              <a:rPr lang="en-US"/>
              <a:t>This is the data transfer rate of the network measured in Mbps (1 megabit per second).</a:t>
            </a:r>
            <a:endParaRPr/>
          </a:p>
          <a:p>
            <a:pPr indent="-338137" lvl="1" marL="822960" rtl="0" algn="just">
              <a:lnSpc>
                <a:spcPct val="90000"/>
              </a:lnSpc>
              <a:spcBef>
                <a:spcPts val="1200"/>
              </a:spcBef>
              <a:spcAft>
                <a:spcPts val="0"/>
              </a:spcAft>
              <a:buClr>
                <a:schemeClr val="dk1"/>
              </a:buClr>
              <a:buSzPct val="150000"/>
              <a:buChar char="○"/>
            </a:pPr>
            <a:r>
              <a:rPr b="1" lang="en-US"/>
              <a:t>Frequency –</a:t>
            </a:r>
            <a:r>
              <a:rPr lang="en-US"/>
              <a:t> </a:t>
            </a:r>
            <a:br>
              <a:rPr lang="en-US"/>
            </a:br>
            <a:r>
              <a:rPr lang="en-US"/>
              <a:t>On what radio frequency, the network is carried on. Two bands of frequency for Wi-Fi are 2.4 GHz and 5 GHz. In short, it is the frequency of radio wave that carries data.</a:t>
            </a:r>
            <a:endParaRPr/>
          </a:p>
          <a:p>
            <a:pPr indent="-108966" lvl="0" marL="274320" rtl="0" algn="l">
              <a:lnSpc>
                <a:spcPct val="90000"/>
              </a:lnSpc>
              <a:spcBef>
                <a:spcPts val="1200"/>
              </a:spcBef>
              <a:spcAft>
                <a:spcPts val="1900"/>
              </a:spcAft>
              <a:buClr>
                <a:schemeClr val="dk1"/>
              </a:buClr>
              <a:buSzPct val="115862"/>
              <a:buNone/>
            </a:pPr>
            <a:r>
              <a:t/>
            </a:r>
            <a:endParaRPr/>
          </a:p>
        </p:txBody>
      </p:sp>
      <p:graphicFrame>
        <p:nvGraphicFramePr>
          <p:cNvPr id="137" name="Google Shape;137;p29"/>
          <p:cNvGraphicFramePr/>
          <p:nvPr/>
        </p:nvGraphicFramePr>
        <p:xfrm>
          <a:off x="7548756" y="1452100"/>
          <a:ext cx="3000000" cy="3000000"/>
        </p:xfrm>
        <a:graphic>
          <a:graphicData uri="http://schemas.openxmlformats.org/drawingml/2006/table">
            <a:tbl>
              <a:tblPr>
                <a:noFill/>
                <a:tableStyleId>{04400DAC-185B-4C7A-A9A1-AF9ECFC1EAF5}</a:tableStyleId>
              </a:tblPr>
              <a:tblGrid>
                <a:gridCol w="1704600"/>
                <a:gridCol w="1544725"/>
                <a:gridCol w="1486575"/>
                <a:gridCol w="1685900"/>
              </a:tblGrid>
              <a:tr h="1134425">
                <a:tc>
                  <a:txBody>
                    <a:bodyPr/>
                    <a:lstStyle/>
                    <a:p>
                      <a:pPr indent="0" lvl="0" marL="0" marR="0" rtl="0" algn="ctr">
                        <a:spcBef>
                          <a:spcPts val="0"/>
                        </a:spcBef>
                        <a:spcAft>
                          <a:spcPts val="0"/>
                        </a:spcAft>
                        <a:buNone/>
                      </a:pPr>
                      <a:r>
                        <a:rPr b="1" lang="en-US" sz="1500" u="none" cap="none" strike="noStrike"/>
                        <a:t>Version</a:t>
                      </a:r>
                      <a:endParaRPr/>
                    </a:p>
                  </a:txBody>
                  <a:tcPr marT="128025" marB="128025" marR="91450" marL="91450" anchor="ctr"/>
                </a:tc>
                <a:tc>
                  <a:txBody>
                    <a:bodyPr/>
                    <a:lstStyle/>
                    <a:p>
                      <a:pPr indent="0" lvl="0" marL="0" marR="0" rtl="0" algn="ctr">
                        <a:spcBef>
                          <a:spcPts val="0"/>
                        </a:spcBef>
                        <a:spcAft>
                          <a:spcPts val="0"/>
                        </a:spcAft>
                        <a:buNone/>
                      </a:pPr>
                      <a:r>
                        <a:rPr b="1" lang="en-US" sz="1500" u="none" cap="none" strike="noStrike"/>
                        <a:t>Introduced in</a:t>
                      </a:r>
                      <a:endParaRPr/>
                    </a:p>
                  </a:txBody>
                  <a:tcPr marT="128025" marB="128025" marR="91450" marL="91450" anchor="ctr"/>
                </a:tc>
                <a:tc>
                  <a:txBody>
                    <a:bodyPr/>
                    <a:lstStyle/>
                    <a:p>
                      <a:pPr indent="0" lvl="0" marL="0" marR="0" rtl="0" algn="ctr">
                        <a:spcBef>
                          <a:spcPts val="0"/>
                        </a:spcBef>
                        <a:spcAft>
                          <a:spcPts val="0"/>
                        </a:spcAft>
                        <a:buNone/>
                      </a:pPr>
                      <a:r>
                        <a:rPr b="1" lang="en-US" sz="1500" u="none" cap="none" strike="noStrike"/>
                        <a:t>Frequency band used</a:t>
                      </a:r>
                      <a:endParaRPr/>
                    </a:p>
                  </a:txBody>
                  <a:tcPr marT="128025" marB="128025" marR="91450" marL="91450" anchor="ctr"/>
                </a:tc>
                <a:tc>
                  <a:txBody>
                    <a:bodyPr/>
                    <a:lstStyle/>
                    <a:p>
                      <a:pPr indent="0" lvl="0" marL="0" marR="0" rtl="0" algn="ctr">
                        <a:spcBef>
                          <a:spcPts val="0"/>
                        </a:spcBef>
                        <a:spcAft>
                          <a:spcPts val="0"/>
                        </a:spcAft>
                        <a:buNone/>
                      </a:pPr>
                      <a:r>
                        <a:rPr b="1" lang="en-US" sz="1500" u="none" cap="none" strike="noStrike"/>
                        <a:t>Maximum speed provided</a:t>
                      </a:r>
                      <a:endParaRPr/>
                    </a:p>
                  </a:txBody>
                  <a:tcPr marT="128025" marB="128025" marR="91450" marL="91450" anchor="ctr"/>
                </a:tc>
              </a:tr>
              <a:tr h="583725">
                <a:tc>
                  <a:txBody>
                    <a:bodyPr/>
                    <a:lstStyle/>
                    <a:p>
                      <a:pPr indent="0" lvl="0" marL="0" marR="0" rtl="0" algn="ctr">
                        <a:spcBef>
                          <a:spcPts val="0"/>
                        </a:spcBef>
                        <a:spcAft>
                          <a:spcPts val="0"/>
                        </a:spcAft>
                        <a:buNone/>
                      </a:pPr>
                      <a:r>
                        <a:rPr lang="en-US" sz="1500" u="none" cap="none" strike="noStrike"/>
                        <a:t>IEEE 802.11a</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1999</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5 GHz</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54 Mbps</a:t>
                      </a:r>
                      <a:endParaRPr b="0" sz="1500" u="none" cap="none" strike="noStrike"/>
                    </a:p>
                  </a:txBody>
                  <a:tcPr marT="128025" marB="128025" marR="91450" marL="91450" anchor="ctr"/>
                </a:tc>
              </a:tr>
              <a:tr h="583725">
                <a:tc>
                  <a:txBody>
                    <a:bodyPr/>
                    <a:lstStyle/>
                    <a:p>
                      <a:pPr indent="0" lvl="0" marL="0" marR="0" rtl="0" algn="ctr">
                        <a:spcBef>
                          <a:spcPts val="0"/>
                        </a:spcBef>
                        <a:spcAft>
                          <a:spcPts val="0"/>
                        </a:spcAft>
                        <a:buNone/>
                      </a:pPr>
                      <a:r>
                        <a:rPr lang="en-US" sz="1500" u="none" cap="none" strike="noStrike"/>
                        <a:t>IEEE 802.11b</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1999</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2.4 GHz</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11 Mbps</a:t>
                      </a:r>
                      <a:endParaRPr b="0" sz="1500" u="none" cap="none" strike="noStrike"/>
                    </a:p>
                  </a:txBody>
                  <a:tcPr marT="128025" marB="128025" marR="91450" marL="91450" anchor="ctr"/>
                </a:tc>
              </a:tr>
              <a:tr h="583725">
                <a:tc>
                  <a:txBody>
                    <a:bodyPr/>
                    <a:lstStyle/>
                    <a:p>
                      <a:pPr indent="0" lvl="0" marL="0" marR="0" rtl="0" algn="ctr">
                        <a:spcBef>
                          <a:spcPts val="0"/>
                        </a:spcBef>
                        <a:spcAft>
                          <a:spcPts val="0"/>
                        </a:spcAft>
                        <a:buNone/>
                      </a:pPr>
                      <a:r>
                        <a:rPr lang="en-US" sz="1500" u="none" cap="none" strike="noStrike"/>
                        <a:t>IEEE 802.11g</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2003</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2.4 GHz</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54 Mbps</a:t>
                      </a:r>
                      <a:endParaRPr b="0" sz="1500" u="none" cap="none" strike="noStrike"/>
                    </a:p>
                  </a:txBody>
                  <a:tcPr marT="128025" marB="128025" marR="91450" marL="91450" anchor="ctr"/>
                </a:tc>
              </a:tr>
              <a:tr h="1134425">
                <a:tc>
                  <a:txBody>
                    <a:bodyPr/>
                    <a:lstStyle/>
                    <a:p>
                      <a:pPr indent="0" lvl="0" marL="0" marR="0" rtl="0" algn="ctr">
                        <a:spcBef>
                          <a:spcPts val="0"/>
                        </a:spcBef>
                        <a:spcAft>
                          <a:spcPts val="0"/>
                        </a:spcAft>
                        <a:buNone/>
                      </a:pPr>
                      <a:r>
                        <a:rPr lang="en-US" sz="1500" u="none" cap="none" strike="noStrike"/>
                        <a:t>IEEE 802.11n</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2009</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Both 2.4 GHz and 5 GHz</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600 Mbps</a:t>
                      </a:r>
                      <a:endParaRPr b="0" sz="1500" u="none" cap="none" strike="noStrike"/>
                    </a:p>
                  </a:txBody>
                  <a:tcPr marT="128025" marB="128025" marR="91450" marL="91450" anchor="ctr"/>
                </a:tc>
              </a:tr>
              <a:tr h="583725">
                <a:tc>
                  <a:txBody>
                    <a:bodyPr/>
                    <a:lstStyle/>
                    <a:p>
                      <a:pPr indent="0" lvl="0" marL="0" marR="0" rtl="0" algn="ctr">
                        <a:spcBef>
                          <a:spcPts val="0"/>
                        </a:spcBef>
                        <a:spcAft>
                          <a:spcPts val="0"/>
                        </a:spcAft>
                        <a:buNone/>
                      </a:pPr>
                      <a:r>
                        <a:rPr lang="en-US" sz="1500" u="none" cap="none" strike="noStrike"/>
                        <a:t>IEEE 802.11ac</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 2013 </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5 GHz</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1.3 Gbps</a:t>
                      </a:r>
                      <a:endParaRPr b="0" sz="1500" u="none" cap="none" strike="noStrike"/>
                    </a:p>
                  </a:txBody>
                  <a:tcPr marT="128025" marB="128025" marR="91450" marL="91450" anchor="ctr"/>
                </a:tc>
              </a:tr>
              <a:tr h="1134425">
                <a:tc>
                  <a:txBody>
                    <a:bodyPr/>
                    <a:lstStyle/>
                    <a:p>
                      <a:pPr indent="0" lvl="0" marL="0" marR="0" rtl="0" algn="ctr">
                        <a:spcBef>
                          <a:spcPts val="0"/>
                        </a:spcBef>
                        <a:spcAft>
                          <a:spcPts val="0"/>
                        </a:spcAft>
                        <a:buNone/>
                      </a:pPr>
                      <a:r>
                        <a:rPr lang="en-US" sz="1500" u="none" cap="none" strike="noStrike"/>
                        <a:t>IEEE 802.11ax</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2019</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Both 2.4 GHz and 5 GHz</a:t>
                      </a:r>
                      <a:endParaRPr b="0" sz="1500" u="none" cap="none" strike="noStrike"/>
                    </a:p>
                  </a:txBody>
                  <a:tcPr marT="128025" marB="128025" marR="91450" marL="91450" anchor="ctr"/>
                </a:tc>
                <a:tc>
                  <a:txBody>
                    <a:bodyPr/>
                    <a:lstStyle/>
                    <a:p>
                      <a:pPr indent="0" lvl="0" marL="0" marR="0" rtl="0" algn="ctr">
                        <a:spcBef>
                          <a:spcPts val="0"/>
                        </a:spcBef>
                        <a:spcAft>
                          <a:spcPts val="0"/>
                        </a:spcAft>
                        <a:buNone/>
                      </a:pPr>
                      <a:r>
                        <a:rPr lang="en-US" sz="1500" u="none" cap="none" strike="noStrike"/>
                        <a:t>Up to 10 Gbps</a:t>
                      </a:r>
                      <a:endParaRPr b="0" sz="1500" u="none" cap="none" strike="noStrike"/>
                    </a:p>
                  </a:txBody>
                  <a:tcPr marT="128025" marB="128025" marR="91450" marL="91450" anchor="ct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0"/>
          <p:cNvSpPr txBox="1"/>
          <p:nvPr>
            <p:ph type="title"/>
          </p:nvPr>
        </p:nvSpPr>
        <p:spPr>
          <a:xfrm>
            <a:off x="1005840" y="438150"/>
            <a:ext cx="12618720" cy="159067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5200"/>
              <a:buFont typeface="Calibri"/>
              <a:buNone/>
            </a:pPr>
            <a:r>
              <a:rPr lang="en-US"/>
              <a:t>WAP Security issues</a:t>
            </a:r>
            <a:endParaRPr/>
          </a:p>
        </p:txBody>
      </p:sp>
      <p:sp>
        <p:nvSpPr>
          <p:cNvPr id="143" name="Google Shape;143;p30"/>
          <p:cNvSpPr txBox="1"/>
          <p:nvPr>
            <p:ph idx="1" type="body"/>
          </p:nvPr>
        </p:nvSpPr>
        <p:spPr>
          <a:xfrm>
            <a:off x="1005850" y="1931875"/>
            <a:ext cx="9457800" cy="6039000"/>
          </a:xfrm>
          <a:prstGeom prst="rect">
            <a:avLst/>
          </a:prstGeom>
          <a:noFill/>
          <a:ln>
            <a:noFill/>
          </a:ln>
        </p:spPr>
        <p:txBody>
          <a:bodyPr anchorCtr="0" anchor="t" bIns="45700" lIns="91425" spcFirstLastPara="1" rIns="91425" wrap="square" tIns="45700">
            <a:normAutofit lnSpcReduction="20000"/>
          </a:bodyPr>
          <a:lstStyle/>
          <a:p>
            <a:pPr indent="-284607" lvl="0" marL="274320" rtl="0" algn="just">
              <a:lnSpc>
                <a:spcPct val="150000"/>
              </a:lnSpc>
              <a:spcBef>
                <a:spcPts val="0"/>
              </a:spcBef>
              <a:spcAft>
                <a:spcPts val="0"/>
              </a:spcAft>
              <a:buClr>
                <a:schemeClr val="dk1"/>
              </a:buClr>
              <a:buSzPts val="2160"/>
              <a:buChar char="●"/>
            </a:pPr>
            <a:r>
              <a:rPr lang="en-US" sz="2160"/>
              <a:t>Wireless access points are easy to install. As a result, many individuals within companies have taken it upon themselves to set up an authorized access point, without informing the network administrator. Typically, these access points are not protected, which means they can be used by an attacker just as they can by a valid user.</a:t>
            </a:r>
            <a:endParaRPr/>
          </a:p>
          <a:p>
            <a:pPr indent="-284607" lvl="0" marL="274320" rtl="0" algn="just">
              <a:lnSpc>
                <a:spcPct val="150000"/>
              </a:lnSpc>
              <a:spcBef>
                <a:spcPts val="1200"/>
              </a:spcBef>
              <a:spcAft>
                <a:spcPts val="0"/>
              </a:spcAft>
              <a:buClr>
                <a:schemeClr val="dk1"/>
              </a:buClr>
              <a:buSzPts val="2160"/>
              <a:buChar char="●"/>
            </a:pPr>
            <a:r>
              <a:rPr lang="en-US" sz="2160"/>
              <a:t>Rogue access points can also be used to lure valid users away from their corporate network. If an attacker can set up an access point with a stronger signal than the valid one, the target’s computer automatically connects to the attacker’s AP.</a:t>
            </a:r>
            <a:endParaRPr/>
          </a:p>
          <a:p>
            <a:pPr indent="-284607" lvl="0" marL="274320" rtl="0" algn="just">
              <a:lnSpc>
                <a:spcPct val="150000"/>
              </a:lnSpc>
              <a:spcBef>
                <a:spcPts val="1200"/>
              </a:spcBef>
              <a:spcAft>
                <a:spcPts val="1900"/>
              </a:spcAft>
              <a:buClr>
                <a:schemeClr val="dk1"/>
              </a:buClr>
              <a:buSzPts val="2160"/>
              <a:buChar char="●"/>
            </a:pPr>
            <a:r>
              <a:rPr lang="en-US" sz="2160"/>
              <a:t>When a computer connects to an access point, it generally stores the details of that connection locally. The next time the computer is turned on, the wireless network card immediately looks for the connection and re-establishes the connection – without user intervention.</a:t>
            </a:r>
            <a:endParaRPr/>
          </a:p>
        </p:txBody>
      </p:sp>
      <p:pic>
        <p:nvPicPr>
          <p:cNvPr id="144" name="Google Shape;144;p30"/>
          <p:cNvPicPr preferRelativeResize="0"/>
          <p:nvPr/>
        </p:nvPicPr>
        <p:blipFill rotWithShape="1">
          <a:blip r:embed="rId3">
            <a:alphaModFix/>
          </a:blip>
          <a:srcRect b="0" l="0" r="0" t="0"/>
          <a:stretch/>
        </p:blipFill>
        <p:spPr>
          <a:xfrm>
            <a:off x="11002202" y="2190750"/>
            <a:ext cx="2622358" cy="327354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31"/>
          <p:cNvSpPr txBox="1"/>
          <p:nvPr>
            <p:ph type="title"/>
          </p:nvPr>
        </p:nvSpPr>
        <p:spPr>
          <a:xfrm>
            <a:off x="1005840" y="438150"/>
            <a:ext cx="12618720" cy="159067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5200"/>
              <a:buFont typeface="Calibri"/>
              <a:buNone/>
            </a:pPr>
            <a:r>
              <a:rPr lang="en-US"/>
              <a:t>WLAN Authentication and Encryption</a:t>
            </a:r>
            <a:endParaRPr/>
          </a:p>
        </p:txBody>
      </p:sp>
      <p:sp>
        <p:nvSpPr>
          <p:cNvPr id="150" name="Google Shape;150;p31"/>
          <p:cNvSpPr txBox="1"/>
          <p:nvPr>
            <p:ph idx="1" type="body"/>
          </p:nvPr>
        </p:nvSpPr>
        <p:spPr>
          <a:xfrm>
            <a:off x="1005840" y="2190750"/>
            <a:ext cx="12618720" cy="5221606"/>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300"/>
              <a:buNone/>
            </a:pPr>
            <a:r>
              <a:rPr lang="en-US"/>
              <a:t>WLAN Encryption Methods</a:t>
            </a:r>
            <a:endParaRPr/>
          </a:p>
          <a:p>
            <a:pPr indent="0" lvl="0" marL="0" rtl="0" algn="l">
              <a:lnSpc>
                <a:spcPct val="90000"/>
              </a:lnSpc>
              <a:spcBef>
                <a:spcPts val="1200"/>
              </a:spcBef>
              <a:spcAft>
                <a:spcPts val="0"/>
              </a:spcAft>
              <a:buClr>
                <a:schemeClr val="dk1"/>
              </a:buClr>
              <a:buSzPts val="3300"/>
              <a:buNone/>
            </a:pPr>
            <a:r>
              <a:rPr lang="en-US"/>
              <a:t>Wired Equivalent Privacy (WEP)</a:t>
            </a:r>
            <a:endParaRPr/>
          </a:p>
          <a:p>
            <a:pPr indent="0" lvl="0" marL="0" rtl="0" algn="l">
              <a:lnSpc>
                <a:spcPct val="90000"/>
              </a:lnSpc>
              <a:spcBef>
                <a:spcPts val="1200"/>
              </a:spcBef>
              <a:spcAft>
                <a:spcPts val="0"/>
              </a:spcAft>
              <a:buClr>
                <a:schemeClr val="dk1"/>
              </a:buClr>
              <a:buSzPts val="3300"/>
              <a:buNone/>
            </a:pPr>
            <a:r>
              <a:rPr lang="en-US"/>
              <a:t>Wi-Fi Protected Access (WPA)</a:t>
            </a:r>
            <a:endParaRPr/>
          </a:p>
          <a:p>
            <a:pPr indent="0" lvl="0" marL="0" rtl="0" algn="l">
              <a:lnSpc>
                <a:spcPct val="90000"/>
              </a:lnSpc>
              <a:spcBef>
                <a:spcPts val="1200"/>
              </a:spcBef>
              <a:spcAft>
                <a:spcPts val="0"/>
              </a:spcAft>
              <a:buClr>
                <a:schemeClr val="dk1"/>
              </a:buClr>
              <a:buSzPts val="3300"/>
              <a:buNone/>
            </a:pPr>
            <a:r>
              <a:rPr lang="en-US"/>
              <a:t>Wi-Fi Protected Access 2 (WPA2)</a:t>
            </a:r>
            <a:endParaRPr/>
          </a:p>
          <a:p>
            <a:pPr indent="-60960" lvl="0" marL="274320" rtl="0" algn="l">
              <a:lnSpc>
                <a:spcPct val="90000"/>
              </a:lnSpc>
              <a:spcBef>
                <a:spcPts val="1200"/>
              </a:spcBef>
              <a:spcAft>
                <a:spcPts val="1900"/>
              </a:spcAft>
              <a:buClr>
                <a:schemeClr val="dk1"/>
              </a:buClr>
              <a:buSzPts val="336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2"/>
          <p:cNvSpPr txBox="1"/>
          <p:nvPr>
            <p:ph idx="1" type="body"/>
          </p:nvPr>
        </p:nvSpPr>
        <p:spPr>
          <a:xfrm>
            <a:off x="551100" y="1542350"/>
            <a:ext cx="12618600" cy="60405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200"/>
              </a:spcBef>
              <a:spcAft>
                <a:spcPts val="0"/>
              </a:spcAft>
              <a:buClr>
                <a:schemeClr val="dk1"/>
              </a:buClr>
              <a:buSzPts val="2160"/>
              <a:buNone/>
            </a:pPr>
            <a:r>
              <a:rPr b="1" lang="en-US" sz="2160"/>
              <a:t>Features of WEP</a:t>
            </a:r>
            <a:endParaRPr b="1"/>
          </a:p>
          <a:p>
            <a:pPr indent="-274320" lvl="0" marL="274320" rtl="0" algn="l">
              <a:lnSpc>
                <a:spcPct val="90000"/>
              </a:lnSpc>
              <a:spcBef>
                <a:spcPts val="1200"/>
              </a:spcBef>
              <a:spcAft>
                <a:spcPts val="0"/>
              </a:spcAft>
              <a:buClr>
                <a:schemeClr val="dk1"/>
              </a:buClr>
              <a:buSzPts val="2160"/>
              <a:buChar char="●"/>
            </a:pPr>
            <a:r>
              <a:rPr lang="en-US" sz="2160"/>
              <a:t>WEP was introduced as a part of the IEEE 802.11 standard in 1997.</a:t>
            </a:r>
            <a:endParaRPr/>
          </a:p>
          <a:p>
            <a:pPr indent="-274320" lvl="0" marL="274320" rtl="0" algn="l">
              <a:lnSpc>
                <a:spcPct val="90000"/>
              </a:lnSpc>
              <a:spcBef>
                <a:spcPts val="1200"/>
              </a:spcBef>
              <a:spcAft>
                <a:spcPts val="0"/>
              </a:spcAft>
              <a:buClr>
                <a:schemeClr val="dk1"/>
              </a:buClr>
              <a:buSzPts val="2160"/>
              <a:buChar char="●"/>
            </a:pPr>
            <a:r>
              <a:rPr lang="en-US" sz="2160"/>
              <a:t>It was available for 802.11a and 802.11b devices.</a:t>
            </a:r>
            <a:endParaRPr/>
          </a:p>
          <a:p>
            <a:pPr indent="-274320" lvl="0" marL="274320" rtl="0" algn="l">
              <a:lnSpc>
                <a:spcPct val="90000"/>
              </a:lnSpc>
              <a:spcBef>
                <a:spcPts val="1200"/>
              </a:spcBef>
              <a:spcAft>
                <a:spcPts val="0"/>
              </a:spcAft>
              <a:buClr>
                <a:schemeClr val="dk1"/>
              </a:buClr>
              <a:buSzPts val="2160"/>
              <a:buChar char="●"/>
            </a:pPr>
            <a:r>
              <a:rPr lang="en-US" sz="2160"/>
              <a:t>WEP uses encryption of data to make it unrecognizable to eavesdroppers.</a:t>
            </a:r>
            <a:endParaRPr/>
          </a:p>
          <a:p>
            <a:pPr indent="-274320" lvl="0" marL="274320" rtl="0" algn="l">
              <a:lnSpc>
                <a:spcPct val="90000"/>
              </a:lnSpc>
              <a:spcBef>
                <a:spcPts val="1200"/>
              </a:spcBef>
              <a:spcAft>
                <a:spcPts val="0"/>
              </a:spcAft>
              <a:buClr>
                <a:schemeClr val="dk1"/>
              </a:buClr>
              <a:buSzPts val="2160"/>
              <a:buChar char="●"/>
            </a:pPr>
            <a:r>
              <a:rPr lang="en-US" sz="2160"/>
              <a:t>It uses RC4, a stream cipher, for encryption and CRC-32 checksum for confidentiality and integrity</a:t>
            </a:r>
            <a:endParaRPr/>
          </a:p>
          <a:p>
            <a:pPr indent="-274320" lvl="0" marL="274320" rtl="0" algn="l">
              <a:lnSpc>
                <a:spcPct val="90000"/>
              </a:lnSpc>
              <a:spcBef>
                <a:spcPts val="1200"/>
              </a:spcBef>
              <a:spcAft>
                <a:spcPts val="0"/>
              </a:spcAft>
              <a:buClr>
                <a:schemeClr val="dk1"/>
              </a:buClr>
              <a:buSzPts val="2160"/>
              <a:buChar char="●"/>
            </a:pPr>
            <a:r>
              <a:rPr lang="en-US" sz="2160"/>
              <a:t>The two widely used standards were WEP-40 and WEP-104.</a:t>
            </a:r>
            <a:endParaRPr/>
          </a:p>
          <a:p>
            <a:pPr indent="-274320" lvl="0" marL="274320" rtl="0" algn="l">
              <a:lnSpc>
                <a:spcPct val="90000"/>
              </a:lnSpc>
              <a:spcBef>
                <a:spcPts val="1200"/>
              </a:spcBef>
              <a:spcAft>
                <a:spcPts val="0"/>
              </a:spcAft>
              <a:buClr>
                <a:schemeClr val="dk1"/>
              </a:buClr>
              <a:buSzPts val="2160"/>
              <a:buChar char="●"/>
            </a:pPr>
            <a:r>
              <a:rPr lang="en-US" sz="2160"/>
              <a:t>In WEP-40, a 40 bit WEP key is concatenated with a 24 bit initialization vector, to generate a 64 bit RC4 key.</a:t>
            </a:r>
            <a:endParaRPr/>
          </a:p>
          <a:p>
            <a:pPr indent="-274320" lvl="0" marL="274320" rtl="0" algn="l">
              <a:lnSpc>
                <a:spcPct val="90000"/>
              </a:lnSpc>
              <a:spcBef>
                <a:spcPts val="1200"/>
              </a:spcBef>
              <a:spcAft>
                <a:spcPts val="0"/>
              </a:spcAft>
              <a:buClr>
                <a:schemeClr val="dk1"/>
              </a:buClr>
              <a:buSzPts val="2160"/>
              <a:buChar char="●"/>
            </a:pPr>
            <a:r>
              <a:rPr lang="en-US" sz="2160"/>
              <a:t>In WEP-104, a 104 bit WEP key is concatenated with the 24 bit initialization vector, to generate a 128 bit RC4 key.</a:t>
            </a:r>
            <a:endParaRPr/>
          </a:p>
          <a:p>
            <a:pPr indent="-274320" lvl="0" marL="274320" rtl="0" algn="l">
              <a:lnSpc>
                <a:spcPct val="90000"/>
              </a:lnSpc>
              <a:spcBef>
                <a:spcPts val="1200"/>
              </a:spcBef>
              <a:spcAft>
                <a:spcPts val="0"/>
              </a:spcAft>
              <a:buClr>
                <a:schemeClr val="dk1"/>
              </a:buClr>
              <a:buSzPts val="2160"/>
              <a:buChar char="●"/>
            </a:pPr>
            <a:r>
              <a:rPr lang="en-US" sz="2160"/>
              <a:t>WEP operates at the data link and physical layer.</a:t>
            </a:r>
            <a:endParaRPr/>
          </a:p>
          <a:p>
            <a:pPr indent="-274320" lvl="0" marL="274320" rtl="0" algn="l">
              <a:lnSpc>
                <a:spcPct val="90000"/>
              </a:lnSpc>
              <a:spcBef>
                <a:spcPts val="1200"/>
              </a:spcBef>
              <a:spcAft>
                <a:spcPts val="0"/>
              </a:spcAft>
              <a:buClr>
                <a:schemeClr val="dk1"/>
              </a:buClr>
              <a:buSzPts val="2160"/>
              <a:buChar char="●"/>
            </a:pPr>
            <a:r>
              <a:rPr lang="en-US" sz="2160"/>
              <a:t>It incorporates two authentication methods:</a:t>
            </a:r>
            <a:endParaRPr/>
          </a:p>
          <a:p>
            <a:pPr indent="-274319" lvl="1" marL="822960" rtl="0" algn="l">
              <a:lnSpc>
                <a:spcPct val="90000"/>
              </a:lnSpc>
              <a:spcBef>
                <a:spcPts val="600"/>
              </a:spcBef>
              <a:spcAft>
                <a:spcPts val="0"/>
              </a:spcAft>
              <a:buClr>
                <a:schemeClr val="dk1"/>
              </a:buClr>
              <a:buSzPts val="1920"/>
              <a:buChar char="○"/>
            </a:pPr>
            <a:r>
              <a:rPr lang="en-US" sz="1920"/>
              <a:t>Open System authentication</a:t>
            </a:r>
            <a:endParaRPr/>
          </a:p>
          <a:p>
            <a:pPr indent="-274319" lvl="1" marL="822960" rtl="0" algn="l">
              <a:lnSpc>
                <a:spcPct val="90000"/>
              </a:lnSpc>
              <a:spcBef>
                <a:spcPts val="600"/>
              </a:spcBef>
              <a:spcAft>
                <a:spcPts val="1900"/>
              </a:spcAft>
              <a:buClr>
                <a:schemeClr val="dk1"/>
              </a:buClr>
              <a:buSzPts val="1920"/>
              <a:buChar char="○"/>
            </a:pPr>
            <a:r>
              <a:rPr lang="en-US" sz="1920"/>
              <a:t>Shared Key authentication</a:t>
            </a:r>
            <a:endParaRPr/>
          </a:p>
        </p:txBody>
      </p:sp>
      <p:sp>
        <p:nvSpPr>
          <p:cNvPr id="156" name="Google Shape;156;p32"/>
          <p:cNvSpPr txBox="1"/>
          <p:nvPr/>
        </p:nvSpPr>
        <p:spPr>
          <a:xfrm>
            <a:off x="551100" y="647275"/>
            <a:ext cx="9846000" cy="697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US" sz="3700">
                <a:solidFill>
                  <a:schemeClr val="dk2"/>
                </a:solidFill>
              </a:rPr>
              <a:t>Wired Equivalent Privacy (WEP)</a:t>
            </a:r>
            <a:endParaRPr b="1" sz="37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